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0"/>
  </p:notesMasterIdLst>
  <p:sldIdLst>
    <p:sldId id="394" r:id="rId6"/>
    <p:sldId id="473" r:id="rId7"/>
    <p:sldId id="439" r:id="rId8"/>
    <p:sldId id="465" r:id="rId9"/>
    <p:sldId id="464" r:id="rId10"/>
    <p:sldId id="456" r:id="rId11"/>
    <p:sldId id="457" r:id="rId12"/>
    <p:sldId id="458" r:id="rId13"/>
    <p:sldId id="459" r:id="rId14"/>
    <p:sldId id="460" r:id="rId15"/>
    <p:sldId id="461" r:id="rId16"/>
    <p:sldId id="462" r:id="rId17"/>
    <p:sldId id="463" r:id="rId18"/>
    <p:sldId id="420" r:id="rId19"/>
    <p:sldId id="421" r:id="rId20"/>
    <p:sldId id="422" r:id="rId21"/>
    <p:sldId id="390" r:id="rId22"/>
    <p:sldId id="431" r:id="rId23"/>
    <p:sldId id="469" r:id="rId24"/>
    <p:sldId id="470" r:id="rId25"/>
    <p:sldId id="471" r:id="rId26"/>
    <p:sldId id="472" r:id="rId27"/>
    <p:sldId id="375" r:id="rId28"/>
    <p:sldId id="4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172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F5C15A-0BCD-2C91-7AEF-89F4120D6659}" name="Euan Noakes" initials="EN" userId="S::euan.noakes@atlantic-pumps.com::0314cb21-317c-40f5-9054-2c84b0f75f64" providerId="AD"/>
  <p188:author id="{223B856E-B982-F977-9B59-31052ED901A6}" name="Fergus Pridham" initials="FP" userId="S::fergus.pridham@atlantic-pumps.com::9501bbf2-9315-42e6-8c63-54f521f5b650" providerId="AD"/>
  <p188:author id="{F1CC026F-7260-5E6D-D7E5-B8FD41E83C2F}" name="Mark McCreadie" initials="MM" userId="S::mark.mccreadie@atlantic-pumps.com::cc8049e5-915b-473e-90ed-dcc50c0da519" providerId="AD"/>
  <p188:author id="{CB6EC077-9E7A-19F3-935B-DBF258E1C754}" name="Lachlan Macdonald" initials="LM" userId="S::lachlan.macdonald@atlantic-pumps.com::893cad19-8670-4208-b2df-fb9c3eec461d" providerId="AD"/>
  <p188:author id="{EA10257A-E37B-44C4-327D-D7E6D4CB5770}" name="Martin Gillman" initials="MG" userId="S::martin.gillman@atlantic-pumps.com::de0a6a1e-01eb-40a8-80ea-f96e3a112906" providerId="AD"/>
  <p188:author id="{7E3FDEB7-3562-4FA4-FDBC-2AD120378A61}" name="Daniel Hughes" initials="DH" userId="S::daniel.hughes@atlantic-pumps.com::748258e6-b99e-4251-8008-5fa8e90a215b" providerId="AD"/>
  <p188:author id="{9ED08BBC-0530-66FB-8545-7F5A1153CA06}" name="Samantha Damon" initials="SD" userId="S::samantha.damon@atlantic-pumps.com::dd9d502c-4262-45e7-a605-fbbba4e5f7e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C50"/>
    <a:srgbClr val="3B445B"/>
    <a:srgbClr val="A0DCEE"/>
    <a:srgbClr val="83D1E9"/>
    <a:srgbClr val="91D6EB"/>
    <a:srgbClr val="AADFF0"/>
    <a:srgbClr val="C7EAF5"/>
    <a:srgbClr val="95CCE7"/>
    <a:srgbClr val="3BA18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3512B5-D45E-450C-A202-6BDFD3414BA7}" v="5" dt="2025-09-15T07:01:48.5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94660"/>
  </p:normalViewPr>
  <p:slideViewPr>
    <p:cSldViewPr snapToGrid="0">
      <p:cViewPr varScale="1">
        <p:scale>
          <a:sx n="88" d="100"/>
          <a:sy n="88" d="100"/>
        </p:scale>
        <p:origin x="1469" y="72"/>
      </p:cViewPr>
      <p:guideLst>
        <p:guide pos="3840"/>
        <p:guide orient="horz" pos="172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86BC4-814F-4223-80D2-7974C1CBE546}" type="datetimeFigureOut">
              <a:rPr lang="en-GB" smtClean="0"/>
              <a:t>15/09/2025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0FC50-16AB-45D0-91D5-15A998A05464}" type="slidenum">
              <a:rPr lang="en-GB" smtClean="0"/>
              <a:t>‹#›</a:t>
            </a:fld>
            <a:endParaRPr lang="en-GB"/>
          </a:p>
        </p:txBody>
      </p:sp>
    </p:spTree>
    <p:extLst>
      <p:ext uri="{BB962C8B-B14F-4D97-AF65-F5344CB8AC3E}">
        <p14:creationId xmlns:p14="http://schemas.microsoft.com/office/powerpoint/2010/main" val="2721614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E7BA2-65F7-1392-4C50-A882C4061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EF061-9944-6D9D-D2C9-C219101B5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D097AF-2F73-8E3D-2943-9912D0D7CAB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BB01B8-D667-1F2F-6DF4-7CD47802F894}"/>
              </a:ext>
            </a:extLst>
          </p:cNvPr>
          <p:cNvSpPr>
            <a:spLocks noGrp="1"/>
          </p:cNvSpPr>
          <p:nvPr>
            <p:ph type="sldNum" sz="quarter" idx="5"/>
          </p:nvPr>
        </p:nvSpPr>
        <p:spPr/>
        <p:txBody>
          <a:bodyPr/>
          <a:lstStyle/>
          <a:p>
            <a:fld id="{F7E0FC50-16AB-45D0-91D5-15A998A05464}" type="slidenum">
              <a:rPr lang="en-GB" smtClean="0"/>
              <a:t>6</a:t>
            </a:fld>
            <a:endParaRPr lang="en-GB"/>
          </a:p>
        </p:txBody>
      </p:sp>
    </p:spTree>
    <p:extLst>
      <p:ext uri="{BB962C8B-B14F-4D97-AF65-F5344CB8AC3E}">
        <p14:creationId xmlns:p14="http://schemas.microsoft.com/office/powerpoint/2010/main" val="2683389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736B2-3C39-A03B-13A6-A7E79A29A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84F1A-03C1-F92B-FAF4-A87766478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09510-E8DB-59C8-16F9-33019308FBE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A4C965A-06A5-11BC-1D76-CF509F5401A1}"/>
              </a:ext>
            </a:extLst>
          </p:cNvPr>
          <p:cNvSpPr>
            <a:spLocks noGrp="1"/>
          </p:cNvSpPr>
          <p:nvPr>
            <p:ph type="sldNum" sz="quarter" idx="5"/>
          </p:nvPr>
        </p:nvSpPr>
        <p:spPr/>
        <p:txBody>
          <a:bodyPr/>
          <a:lstStyle/>
          <a:p>
            <a:fld id="{F7E0FC50-16AB-45D0-91D5-15A998A05464}" type="slidenum">
              <a:rPr lang="en-GB" smtClean="0"/>
              <a:t>7</a:t>
            </a:fld>
            <a:endParaRPr lang="en-GB"/>
          </a:p>
        </p:txBody>
      </p:sp>
    </p:spTree>
    <p:extLst>
      <p:ext uri="{BB962C8B-B14F-4D97-AF65-F5344CB8AC3E}">
        <p14:creationId xmlns:p14="http://schemas.microsoft.com/office/powerpoint/2010/main" val="1460349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74689-4AE3-E72B-472A-BA14D596E7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41C86-AF4F-BC86-B5A1-224EA68D1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31EBE-4703-80EA-F62D-349E7FD66D6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5BFB0AC-EE59-7270-04E2-32512857D5DE}"/>
              </a:ext>
            </a:extLst>
          </p:cNvPr>
          <p:cNvSpPr>
            <a:spLocks noGrp="1"/>
          </p:cNvSpPr>
          <p:nvPr>
            <p:ph type="sldNum" sz="quarter" idx="5"/>
          </p:nvPr>
        </p:nvSpPr>
        <p:spPr/>
        <p:txBody>
          <a:bodyPr/>
          <a:lstStyle/>
          <a:p>
            <a:fld id="{F7E0FC50-16AB-45D0-91D5-15A998A05464}" type="slidenum">
              <a:rPr lang="en-GB" smtClean="0"/>
              <a:t>8</a:t>
            </a:fld>
            <a:endParaRPr lang="en-GB"/>
          </a:p>
        </p:txBody>
      </p:sp>
    </p:spTree>
    <p:extLst>
      <p:ext uri="{BB962C8B-B14F-4D97-AF65-F5344CB8AC3E}">
        <p14:creationId xmlns:p14="http://schemas.microsoft.com/office/powerpoint/2010/main" val="1600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E8C6C-0179-E31C-8132-9D0B774AB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8CD13-094E-B738-540D-C5C7ADC7B0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73007-5BBA-A166-54C4-71FC6221A65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A92EE5C-FA4C-9C26-9E14-370AB2534A49}"/>
              </a:ext>
            </a:extLst>
          </p:cNvPr>
          <p:cNvSpPr>
            <a:spLocks noGrp="1"/>
          </p:cNvSpPr>
          <p:nvPr>
            <p:ph type="sldNum" sz="quarter" idx="5"/>
          </p:nvPr>
        </p:nvSpPr>
        <p:spPr/>
        <p:txBody>
          <a:bodyPr/>
          <a:lstStyle/>
          <a:p>
            <a:fld id="{F7E0FC50-16AB-45D0-91D5-15A998A05464}" type="slidenum">
              <a:rPr lang="en-GB" smtClean="0"/>
              <a:t>9</a:t>
            </a:fld>
            <a:endParaRPr lang="en-GB"/>
          </a:p>
        </p:txBody>
      </p:sp>
    </p:spTree>
    <p:extLst>
      <p:ext uri="{BB962C8B-B14F-4D97-AF65-F5344CB8AC3E}">
        <p14:creationId xmlns:p14="http://schemas.microsoft.com/office/powerpoint/2010/main" val="283226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3F743-33B2-E328-4813-DAF5B043F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C24C80-BB79-AE29-2639-B836E05F61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F147A2-E399-772E-3232-36441F2D77F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1D76DE2-5312-739B-324D-B7F266C13931}"/>
              </a:ext>
            </a:extLst>
          </p:cNvPr>
          <p:cNvSpPr>
            <a:spLocks noGrp="1"/>
          </p:cNvSpPr>
          <p:nvPr>
            <p:ph type="sldNum" sz="quarter" idx="5"/>
          </p:nvPr>
        </p:nvSpPr>
        <p:spPr/>
        <p:txBody>
          <a:bodyPr/>
          <a:lstStyle/>
          <a:p>
            <a:fld id="{F7E0FC50-16AB-45D0-91D5-15A998A05464}" type="slidenum">
              <a:rPr lang="en-GB" smtClean="0"/>
              <a:t>10</a:t>
            </a:fld>
            <a:endParaRPr lang="en-GB"/>
          </a:p>
        </p:txBody>
      </p:sp>
    </p:spTree>
    <p:extLst>
      <p:ext uri="{BB962C8B-B14F-4D97-AF65-F5344CB8AC3E}">
        <p14:creationId xmlns:p14="http://schemas.microsoft.com/office/powerpoint/2010/main" val="2121152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03AB7-86C2-28AC-84BF-BE7E4BE66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398B1-9339-516A-6F4C-629172B0DC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6AF99-3265-C39E-9094-876BCE8569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921414F-CF8D-9657-B29B-6D56C8580E97}"/>
              </a:ext>
            </a:extLst>
          </p:cNvPr>
          <p:cNvSpPr>
            <a:spLocks noGrp="1"/>
          </p:cNvSpPr>
          <p:nvPr>
            <p:ph type="sldNum" sz="quarter" idx="5"/>
          </p:nvPr>
        </p:nvSpPr>
        <p:spPr/>
        <p:txBody>
          <a:bodyPr/>
          <a:lstStyle/>
          <a:p>
            <a:fld id="{F7E0FC50-16AB-45D0-91D5-15A998A05464}" type="slidenum">
              <a:rPr lang="en-GB" smtClean="0"/>
              <a:t>11</a:t>
            </a:fld>
            <a:endParaRPr lang="en-GB"/>
          </a:p>
        </p:txBody>
      </p:sp>
    </p:spTree>
    <p:extLst>
      <p:ext uri="{BB962C8B-B14F-4D97-AF65-F5344CB8AC3E}">
        <p14:creationId xmlns:p14="http://schemas.microsoft.com/office/powerpoint/2010/main" val="2567816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18FD0-DEC4-6C91-D6C1-21BE6BF4D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19361-0374-B7FA-EAD4-7EB565B6A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C0544D-9E77-8D7E-1DD0-3EEDD4F2B8C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9808C7-EB86-471F-FFD2-6116390DBFD5}"/>
              </a:ext>
            </a:extLst>
          </p:cNvPr>
          <p:cNvSpPr>
            <a:spLocks noGrp="1"/>
          </p:cNvSpPr>
          <p:nvPr>
            <p:ph type="sldNum" sz="quarter" idx="5"/>
          </p:nvPr>
        </p:nvSpPr>
        <p:spPr/>
        <p:txBody>
          <a:bodyPr/>
          <a:lstStyle/>
          <a:p>
            <a:fld id="{F7E0FC50-16AB-45D0-91D5-15A998A05464}" type="slidenum">
              <a:rPr lang="en-GB" smtClean="0"/>
              <a:t>12</a:t>
            </a:fld>
            <a:endParaRPr lang="en-GB"/>
          </a:p>
        </p:txBody>
      </p:sp>
    </p:spTree>
    <p:extLst>
      <p:ext uri="{BB962C8B-B14F-4D97-AF65-F5344CB8AC3E}">
        <p14:creationId xmlns:p14="http://schemas.microsoft.com/office/powerpoint/2010/main" val="308751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65D3D-C2BB-91E2-1A2D-33EA46177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54054-95A6-9080-DBF9-CB4AD2397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F6896-8B16-2989-CF24-61EB74D6365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C49EF2-B570-9062-27A0-7E729AD29220}"/>
              </a:ext>
            </a:extLst>
          </p:cNvPr>
          <p:cNvSpPr>
            <a:spLocks noGrp="1"/>
          </p:cNvSpPr>
          <p:nvPr>
            <p:ph type="sldNum" sz="quarter" idx="5"/>
          </p:nvPr>
        </p:nvSpPr>
        <p:spPr/>
        <p:txBody>
          <a:bodyPr/>
          <a:lstStyle/>
          <a:p>
            <a:fld id="{F7E0FC50-16AB-45D0-91D5-15A998A05464}" type="slidenum">
              <a:rPr lang="en-GB" smtClean="0"/>
              <a:t>13</a:t>
            </a:fld>
            <a:endParaRPr lang="en-GB"/>
          </a:p>
        </p:txBody>
      </p:sp>
    </p:spTree>
    <p:extLst>
      <p:ext uri="{BB962C8B-B14F-4D97-AF65-F5344CB8AC3E}">
        <p14:creationId xmlns:p14="http://schemas.microsoft.com/office/powerpoint/2010/main" val="3052382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F287-06AF-A615-4E2A-BD78774916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C9F99B-E16F-16EE-F2EA-91FC644F9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0813FC-DDEE-4AAC-7D26-3D29DEB09DE5}"/>
              </a:ext>
            </a:extLst>
          </p:cNvPr>
          <p:cNvSpPr>
            <a:spLocks noGrp="1"/>
          </p:cNvSpPr>
          <p:nvPr>
            <p:ph type="dt" sz="half" idx="10"/>
          </p:nvPr>
        </p:nvSpPr>
        <p:spPr/>
        <p:txBody>
          <a:bodyPr/>
          <a:lstStyle/>
          <a:p>
            <a:fld id="{4C04B9B8-4454-4735-A42B-D962E4D72C73}" type="datetimeFigureOut">
              <a:rPr lang="en-GB" smtClean="0"/>
              <a:t>15/09/2025</a:t>
            </a:fld>
            <a:endParaRPr lang="en-GB"/>
          </a:p>
        </p:txBody>
      </p:sp>
      <p:sp>
        <p:nvSpPr>
          <p:cNvPr id="5" name="Footer Placeholder 4">
            <a:extLst>
              <a:ext uri="{FF2B5EF4-FFF2-40B4-BE49-F238E27FC236}">
                <a16:creationId xmlns:a16="http://schemas.microsoft.com/office/drawing/2014/main" id="{98CBE417-223C-4778-01D1-E9BBC7ED6C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C63A28-7FFE-384D-C2D7-67E7AE176857}"/>
              </a:ext>
            </a:extLst>
          </p:cNvPr>
          <p:cNvSpPr>
            <a:spLocks noGrp="1"/>
          </p:cNvSpPr>
          <p:nvPr>
            <p:ph type="sldNum" sz="quarter" idx="12"/>
          </p:nvPr>
        </p:nvSpPr>
        <p:spPr/>
        <p:txBody>
          <a:bodyPr/>
          <a:lstStyle/>
          <a:p>
            <a:fld id="{64D55920-A683-4B89-A34E-57829335632E}" type="slidenum">
              <a:rPr lang="en-GB" smtClean="0"/>
              <a:t>‹#›</a:t>
            </a:fld>
            <a:endParaRPr lang="en-GB"/>
          </a:p>
        </p:txBody>
      </p:sp>
    </p:spTree>
    <p:extLst>
      <p:ext uri="{BB962C8B-B14F-4D97-AF65-F5344CB8AC3E}">
        <p14:creationId xmlns:p14="http://schemas.microsoft.com/office/powerpoint/2010/main" val="2452371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FA0E7-2BAD-CB92-6DBA-2D1EACC4D40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CCEE03-44D9-BAE0-C3D5-7C9B71CA23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7BBC4B-4734-1FF2-1145-753D340DA278}"/>
              </a:ext>
            </a:extLst>
          </p:cNvPr>
          <p:cNvSpPr>
            <a:spLocks noGrp="1"/>
          </p:cNvSpPr>
          <p:nvPr>
            <p:ph type="dt" sz="half" idx="10"/>
          </p:nvPr>
        </p:nvSpPr>
        <p:spPr/>
        <p:txBody>
          <a:bodyPr/>
          <a:lstStyle/>
          <a:p>
            <a:fld id="{4C04B9B8-4454-4735-A42B-D962E4D72C73}" type="datetimeFigureOut">
              <a:rPr lang="en-GB" smtClean="0"/>
              <a:t>15/09/2025</a:t>
            </a:fld>
            <a:endParaRPr lang="en-GB"/>
          </a:p>
        </p:txBody>
      </p:sp>
      <p:sp>
        <p:nvSpPr>
          <p:cNvPr id="5" name="Footer Placeholder 4">
            <a:extLst>
              <a:ext uri="{FF2B5EF4-FFF2-40B4-BE49-F238E27FC236}">
                <a16:creationId xmlns:a16="http://schemas.microsoft.com/office/drawing/2014/main" id="{39B77F99-03C0-620D-56CF-185A4C23A5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C72CFC-2E05-B0C5-1FB5-9E3512C507C3}"/>
              </a:ext>
            </a:extLst>
          </p:cNvPr>
          <p:cNvSpPr>
            <a:spLocks noGrp="1"/>
          </p:cNvSpPr>
          <p:nvPr>
            <p:ph type="sldNum" sz="quarter" idx="12"/>
          </p:nvPr>
        </p:nvSpPr>
        <p:spPr/>
        <p:txBody>
          <a:bodyPr/>
          <a:lstStyle/>
          <a:p>
            <a:fld id="{64D55920-A683-4B89-A34E-57829335632E}" type="slidenum">
              <a:rPr lang="en-GB" smtClean="0"/>
              <a:t>‹#›</a:t>
            </a:fld>
            <a:endParaRPr lang="en-GB"/>
          </a:p>
        </p:txBody>
      </p:sp>
    </p:spTree>
    <p:extLst>
      <p:ext uri="{BB962C8B-B14F-4D97-AF65-F5344CB8AC3E}">
        <p14:creationId xmlns:p14="http://schemas.microsoft.com/office/powerpoint/2010/main" val="3487741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32A1F-FB0F-0EEC-D74F-E6E824635A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36FF87-2033-EC09-86BC-01A930B61B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00B650-7EA2-7DE8-E9BB-2596A23CD51D}"/>
              </a:ext>
            </a:extLst>
          </p:cNvPr>
          <p:cNvSpPr>
            <a:spLocks noGrp="1"/>
          </p:cNvSpPr>
          <p:nvPr>
            <p:ph type="dt" sz="half" idx="10"/>
          </p:nvPr>
        </p:nvSpPr>
        <p:spPr/>
        <p:txBody>
          <a:bodyPr/>
          <a:lstStyle/>
          <a:p>
            <a:fld id="{4C04B9B8-4454-4735-A42B-D962E4D72C73}" type="datetimeFigureOut">
              <a:rPr lang="en-GB" smtClean="0"/>
              <a:t>15/09/2025</a:t>
            </a:fld>
            <a:endParaRPr lang="en-GB"/>
          </a:p>
        </p:txBody>
      </p:sp>
      <p:sp>
        <p:nvSpPr>
          <p:cNvPr id="5" name="Footer Placeholder 4">
            <a:extLst>
              <a:ext uri="{FF2B5EF4-FFF2-40B4-BE49-F238E27FC236}">
                <a16:creationId xmlns:a16="http://schemas.microsoft.com/office/drawing/2014/main" id="{709037C5-903A-034A-E6B2-B0252C6251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DDD3FE-42BA-DFCC-A940-F678EFDF24A3}"/>
              </a:ext>
            </a:extLst>
          </p:cNvPr>
          <p:cNvSpPr>
            <a:spLocks noGrp="1"/>
          </p:cNvSpPr>
          <p:nvPr>
            <p:ph type="sldNum" sz="quarter" idx="12"/>
          </p:nvPr>
        </p:nvSpPr>
        <p:spPr/>
        <p:txBody>
          <a:bodyPr/>
          <a:lstStyle/>
          <a:p>
            <a:fld id="{64D55920-A683-4B89-A34E-57829335632E}" type="slidenum">
              <a:rPr lang="en-GB" smtClean="0"/>
              <a:t>‹#›</a:t>
            </a:fld>
            <a:endParaRPr lang="en-GB"/>
          </a:p>
        </p:txBody>
      </p:sp>
    </p:spTree>
    <p:extLst>
      <p:ext uri="{BB962C8B-B14F-4D97-AF65-F5344CB8AC3E}">
        <p14:creationId xmlns:p14="http://schemas.microsoft.com/office/powerpoint/2010/main" val="2697243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ACFDF-13F2-D874-204F-06305141E7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488B6D-B8E0-6369-B968-E5A88A541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8FB2B5-016D-A829-4B27-26DB80F80210}"/>
              </a:ext>
            </a:extLst>
          </p:cNvPr>
          <p:cNvSpPr>
            <a:spLocks noGrp="1"/>
          </p:cNvSpPr>
          <p:nvPr>
            <p:ph type="dt" sz="half" idx="10"/>
          </p:nvPr>
        </p:nvSpPr>
        <p:spPr/>
        <p:txBody>
          <a:bodyPr/>
          <a:lstStyle/>
          <a:p>
            <a:fld id="{4C04B9B8-4454-4735-A42B-D962E4D72C73}" type="datetimeFigureOut">
              <a:rPr lang="en-GB" smtClean="0"/>
              <a:t>15/09/2025</a:t>
            </a:fld>
            <a:endParaRPr lang="en-GB"/>
          </a:p>
        </p:txBody>
      </p:sp>
      <p:sp>
        <p:nvSpPr>
          <p:cNvPr id="5" name="Footer Placeholder 4">
            <a:extLst>
              <a:ext uri="{FF2B5EF4-FFF2-40B4-BE49-F238E27FC236}">
                <a16:creationId xmlns:a16="http://schemas.microsoft.com/office/drawing/2014/main" id="{3FACAC61-C1DA-9047-B00F-F9A1777E67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95529D-26EF-873C-61E0-7C048246983D}"/>
              </a:ext>
            </a:extLst>
          </p:cNvPr>
          <p:cNvSpPr>
            <a:spLocks noGrp="1"/>
          </p:cNvSpPr>
          <p:nvPr>
            <p:ph type="sldNum" sz="quarter" idx="12"/>
          </p:nvPr>
        </p:nvSpPr>
        <p:spPr/>
        <p:txBody>
          <a:bodyPr/>
          <a:lstStyle/>
          <a:p>
            <a:fld id="{64D55920-A683-4B89-A34E-57829335632E}" type="slidenum">
              <a:rPr lang="en-GB" smtClean="0"/>
              <a:t>‹#›</a:t>
            </a:fld>
            <a:endParaRPr lang="en-GB"/>
          </a:p>
        </p:txBody>
      </p:sp>
    </p:spTree>
    <p:extLst>
      <p:ext uri="{BB962C8B-B14F-4D97-AF65-F5344CB8AC3E}">
        <p14:creationId xmlns:p14="http://schemas.microsoft.com/office/powerpoint/2010/main" val="602307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72DBF-2852-8CDA-5376-C23EAAEA5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B1BB6B-1B64-4332-FEBF-AEF2737F09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76F430-BECA-1040-7E13-63A7E82C65BD}"/>
              </a:ext>
            </a:extLst>
          </p:cNvPr>
          <p:cNvSpPr>
            <a:spLocks noGrp="1"/>
          </p:cNvSpPr>
          <p:nvPr>
            <p:ph type="dt" sz="half" idx="10"/>
          </p:nvPr>
        </p:nvSpPr>
        <p:spPr/>
        <p:txBody>
          <a:bodyPr/>
          <a:lstStyle/>
          <a:p>
            <a:fld id="{4C04B9B8-4454-4735-A42B-D962E4D72C73}" type="datetimeFigureOut">
              <a:rPr lang="en-GB" smtClean="0"/>
              <a:t>15/09/2025</a:t>
            </a:fld>
            <a:endParaRPr lang="en-GB"/>
          </a:p>
        </p:txBody>
      </p:sp>
      <p:sp>
        <p:nvSpPr>
          <p:cNvPr id="5" name="Footer Placeholder 4">
            <a:extLst>
              <a:ext uri="{FF2B5EF4-FFF2-40B4-BE49-F238E27FC236}">
                <a16:creationId xmlns:a16="http://schemas.microsoft.com/office/drawing/2014/main" id="{846482D3-7CEC-DFC9-1128-39F5FCBB0A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4EEF61-63A4-6950-DE1D-FFE324E9A06D}"/>
              </a:ext>
            </a:extLst>
          </p:cNvPr>
          <p:cNvSpPr>
            <a:spLocks noGrp="1"/>
          </p:cNvSpPr>
          <p:nvPr>
            <p:ph type="sldNum" sz="quarter" idx="12"/>
          </p:nvPr>
        </p:nvSpPr>
        <p:spPr/>
        <p:txBody>
          <a:bodyPr/>
          <a:lstStyle/>
          <a:p>
            <a:fld id="{64D55920-A683-4B89-A34E-57829335632E}" type="slidenum">
              <a:rPr lang="en-GB" smtClean="0"/>
              <a:t>‹#›</a:t>
            </a:fld>
            <a:endParaRPr lang="en-GB"/>
          </a:p>
        </p:txBody>
      </p:sp>
    </p:spTree>
    <p:extLst>
      <p:ext uri="{BB962C8B-B14F-4D97-AF65-F5344CB8AC3E}">
        <p14:creationId xmlns:p14="http://schemas.microsoft.com/office/powerpoint/2010/main" val="3243494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99CF-70EF-611D-1B79-C44D406F5D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81C3FD-262D-B358-4E76-3EEE9B1A7D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673C963-94C0-A463-AFB0-9E361AA0DD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1929823-BE4E-6C8D-31CA-EBFDEA49DFF7}"/>
              </a:ext>
            </a:extLst>
          </p:cNvPr>
          <p:cNvSpPr>
            <a:spLocks noGrp="1"/>
          </p:cNvSpPr>
          <p:nvPr>
            <p:ph type="dt" sz="half" idx="10"/>
          </p:nvPr>
        </p:nvSpPr>
        <p:spPr/>
        <p:txBody>
          <a:bodyPr/>
          <a:lstStyle/>
          <a:p>
            <a:fld id="{4C04B9B8-4454-4735-A42B-D962E4D72C73}" type="datetimeFigureOut">
              <a:rPr lang="en-GB" smtClean="0"/>
              <a:t>15/09/2025</a:t>
            </a:fld>
            <a:endParaRPr lang="en-GB"/>
          </a:p>
        </p:txBody>
      </p:sp>
      <p:sp>
        <p:nvSpPr>
          <p:cNvPr id="6" name="Footer Placeholder 5">
            <a:extLst>
              <a:ext uri="{FF2B5EF4-FFF2-40B4-BE49-F238E27FC236}">
                <a16:creationId xmlns:a16="http://schemas.microsoft.com/office/drawing/2014/main" id="{36C98B86-1EAF-4C98-E102-3055BE2785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4CE1F7-3AC5-44A9-18ED-188EB69FF20B}"/>
              </a:ext>
            </a:extLst>
          </p:cNvPr>
          <p:cNvSpPr>
            <a:spLocks noGrp="1"/>
          </p:cNvSpPr>
          <p:nvPr>
            <p:ph type="sldNum" sz="quarter" idx="12"/>
          </p:nvPr>
        </p:nvSpPr>
        <p:spPr/>
        <p:txBody>
          <a:bodyPr/>
          <a:lstStyle/>
          <a:p>
            <a:fld id="{64D55920-A683-4B89-A34E-57829335632E}" type="slidenum">
              <a:rPr lang="en-GB" smtClean="0"/>
              <a:t>‹#›</a:t>
            </a:fld>
            <a:endParaRPr lang="en-GB"/>
          </a:p>
        </p:txBody>
      </p:sp>
    </p:spTree>
    <p:extLst>
      <p:ext uri="{BB962C8B-B14F-4D97-AF65-F5344CB8AC3E}">
        <p14:creationId xmlns:p14="http://schemas.microsoft.com/office/powerpoint/2010/main" val="100014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8D827-D23A-B604-BAC2-EC875B0F4B3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705FC3-9032-98A0-4F96-CAADB1DACF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C900E7-7F9D-3140-DE66-A0B2BE6AA6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54106C2-C11D-32CC-526C-1E1BC3F71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56C4E6-4ABA-C307-BB15-5774BA6D7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8EA8BC-B102-63A8-0325-7A7876AA8EF5}"/>
              </a:ext>
            </a:extLst>
          </p:cNvPr>
          <p:cNvSpPr>
            <a:spLocks noGrp="1"/>
          </p:cNvSpPr>
          <p:nvPr>
            <p:ph type="dt" sz="half" idx="10"/>
          </p:nvPr>
        </p:nvSpPr>
        <p:spPr/>
        <p:txBody>
          <a:bodyPr/>
          <a:lstStyle/>
          <a:p>
            <a:fld id="{4C04B9B8-4454-4735-A42B-D962E4D72C73}" type="datetimeFigureOut">
              <a:rPr lang="en-GB" smtClean="0"/>
              <a:t>15/09/2025</a:t>
            </a:fld>
            <a:endParaRPr lang="en-GB"/>
          </a:p>
        </p:txBody>
      </p:sp>
      <p:sp>
        <p:nvSpPr>
          <p:cNvPr id="8" name="Footer Placeholder 7">
            <a:extLst>
              <a:ext uri="{FF2B5EF4-FFF2-40B4-BE49-F238E27FC236}">
                <a16:creationId xmlns:a16="http://schemas.microsoft.com/office/drawing/2014/main" id="{BA96E1F6-5051-0D59-A3A3-4DAD35E0A2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51DA75-00DA-2005-2CE5-88A621C98BE4}"/>
              </a:ext>
            </a:extLst>
          </p:cNvPr>
          <p:cNvSpPr>
            <a:spLocks noGrp="1"/>
          </p:cNvSpPr>
          <p:nvPr>
            <p:ph type="sldNum" sz="quarter" idx="12"/>
          </p:nvPr>
        </p:nvSpPr>
        <p:spPr/>
        <p:txBody>
          <a:bodyPr/>
          <a:lstStyle/>
          <a:p>
            <a:fld id="{64D55920-A683-4B89-A34E-57829335632E}" type="slidenum">
              <a:rPr lang="en-GB" smtClean="0"/>
              <a:t>‹#›</a:t>
            </a:fld>
            <a:endParaRPr lang="en-GB"/>
          </a:p>
        </p:txBody>
      </p:sp>
    </p:spTree>
    <p:extLst>
      <p:ext uri="{BB962C8B-B14F-4D97-AF65-F5344CB8AC3E}">
        <p14:creationId xmlns:p14="http://schemas.microsoft.com/office/powerpoint/2010/main" val="260458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797C-5CC7-A998-EBB3-70A6F483600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C2FE7B-740A-1924-78B8-E8746FB3A85E}"/>
              </a:ext>
            </a:extLst>
          </p:cNvPr>
          <p:cNvSpPr>
            <a:spLocks noGrp="1"/>
          </p:cNvSpPr>
          <p:nvPr>
            <p:ph type="dt" sz="half" idx="10"/>
          </p:nvPr>
        </p:nvSpPr>
        <p:spPr/>
        <p:txBody>
          <a:bodyPr/>
          <a:lstStyle/>
          <a:p>
            <a:fld id="{4C04B9B8-4454-4735-A42B-D962E4D72C73}" type="datetimeFigureOut">
              <a:rPr lang="en-GB" smtClean="0"/>
              <a:t>15/09/2025</a:t>
            </a:fld>
            <a:endParaRPr lang="en-GB"/>
          </a:p>
        </p:txBody>
      </p:sp>
      <p:sp>
        <p:nvSpPr>
          <p:cNvPr id="4" name="Footer Placeholder 3">
            <a:extLst>
              <a:ext uri="{FF2B5EF4-FFF2-40B4-BE49-F238E27FC236}">
                <a16:creationId xmlns:a16="http://schemas.microsoft.com/office/drawing/2014/main" id="{FB8AE4D5-A21F-A6B9-9B1E-901C48740E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2529836-7785-FD60-E690-91079EFD3233}"/>
              </a:ext>
            </a:extLst>
          </p:cNvPr>
          <p:cNvSpPr>
            <a:spLocks noGrp="1"/>
          </p:cNvSpPr>
          <p:nvPr>
            <p:ph type="sldNum" sz="quarter" idx="12"/>
          </p:nvPr>
        </p:nvSpPr>
        <p:spPr/>
        <p:txBody>
          <a:bodyPr/>
          <a:lstStyle/>
          <a:p>
            <a:fld id="{64D55920-A683-4B89-A34E-57829335632E}" type="slidenum">
              <a:rPr lang="en-GB" smtClean="0"/>
              <a:t>‹#›</a:t>
            </a:fld>
            <a:endParaRPr lang="en-GB"/>
          </a:p>
        </p:txBody>
      </p:sp>
    </p:spTree>
    <p:extLst>
      <p:ext uri="{BB962C8B-B14F-4D97-AF65-F5344CB8AC3E}">
        <p14:creationId xmlns:p14="http://schemas.microsoft.com/office/powerpoint/2010/main" val="57557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520B4-2F22-2586-2B74-9919662D4E2D}"/>
              </a:ext>
            </a:extLst>
          </p:cNvPr>
          <p:cNvSpPr>
            <a:spLocks noGrp="1"/>
          </p:cNvSpPr>
          <p:nvPr>
            <p:ph type="dt" sz="half" idx="10"/>
          </p:nvPr>
        </p:nvSpPr>
        <p:spPr/>
        <p:txBody>
          <a:bodyPr/>
          <a:lstStyle/>
          <a:p>
            <a:fld id="{4C04B9B8-4454-4735-A42B-D962E4D72C73}" type="datetimeFigureOut">
              <a:rPr lang="en-GB" smtClean="0"/>
              <a:t>15/09/2025</a:t>
            </a:fld>
            <a:endParaRPr lang="en-GB"/>
          </a:p>
        </p:txBody>
      </p:sp>
      <p:sp>
        <p:nvSpPr>
          <p:cNvPr id="3" name="Footer Placeholder 2">
            <a:extLst>
              <a:ext uri="{FF2B5EF4-FFF2-40B4-BE49-F238E27FC236}">
                <a16:creationId xmlns:a16="http://schemas.microsoft.com/office/drawing/2014/main" id="{7B729AA6-90B8-39EB-A420-B437A1DD3E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C54271-0E03-6518-53EF-9CEA018A5927}"/>
              </a:ext>
            </a:extLst>
          </p:cNvPr>
          <p:cNvSpPr>
            <a:spLocks noGrp="1"/>
          </p:cNvSpPr>
          <p:nvPr>
            <p:ph type="sldNum" sz="quarter" idx="12"/>
          </p:nvPr>
        </p:nvSpPr>
        <p:spPr/>
        <p:txBody>
          <a:bodyPr/>
          <a:lstStyle/>
          <a:p>
            <a:fld id="{64D55920-A683-4B89-A34E-57829335632E}" type="slidenum">
              <a:rPr lang="en-GB" smtClean="0"/>
              <a:t>‹#›</a:t>
            </a:fld>
            <a:endParaRPr lang="en-GB"/>
          </a:p>
        </p:txBody>
      </p:sp>
    </p:spTree>
    <p:extLst>
      <p:ext uri="{BB962C8B-B14F-4D97-AF65-F5344CB8AC3E}">
        <p14:creationId xmlns:p14="http://schemas.microsoft.com/office/powerpoint/2010/main" val="3672082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3617-9FB4-4989-14A4-44A9C7A51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DD73F61-B7E4-5369-8BC6-0B9DC14505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EE1408-9FE1-19AD-2412-B86E8EC655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FFC53-3406-C48A-B6D2-92CA4EA95E2A}"/>
              </a:ext>
            </a:extLst>
          </p:cNvPr>
          <p:cNvSpPr>
            <a:spLocks noGrp="1"/>
          </p:cNvSpPr>
          <p:nvPr>
            <p:ph type="dt" sz="half" idx="10"/>
          </p:nvPr>
        </p:nvSpPr>
        <p:spPr/>
        <p:txBody>
          <a:bodyPr/>
          <a:lstStyle/>
          <a:p>
            <a:fld id="{4C04B9B8-4454-4735-A42B-D962E4D72C73}" type="datetimeFigureOut">
              <a:rPr lang="en-GB" smtClean="0"/>
              <a:t>15/09/2025</a:t>
            </a:fld>
            <a:endParaRPr lang="en-GB"/>
          </a:p>
        </p:txBody>
      </p:sp>
      <p:sp>
        <p:nvSpPr>
          <p:cNvPr id="6" name="Footer Placeholder 5">
            <a:extLst>
              <a:ext uri="{FF2B5EF4-FFF2-40B4-BE49-F238E27FC236}">
                <a16:creationId xmlns:a16="http://schemas.microsoft.com/office/drawing/2014/main" id="{5E626815-C477-86FA-69DC-E8A69D866D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516CE1-1783-8B55-B1BF-5367E8BE8C28}"/>
              </a:ext>
            </a:extLst>
          </p:cNvPr>
          <p:cNvSpPr>
            <a:spLocks noGrp="1"/>
          </p:cNvSpPr>
          <p:nvPr>
            <p:ph type="sldNum" sz="quarter" idx="12"/>
          </p:nvPr>
        </p:nvSpPr>
        <p:spPr/>
        <p:txBody>
          <a:bodyPr/>
          <a:lstStyle/>
          <a:p>
            <a:fld id="{64D55920-A683-4B89-A34E-57829335632E}" type="slidenum">
              <a:rPr lang="en-GB" smtClean="0"/>
              <a:t>‹#›</a:t>
            </a:fld>
            <a:endParaRPr lang="en-GB"/>
          </a:p>
        </p:txBody>
      </p:sp>
    </p:spTree>
    <p:extLst>
      <p:ext uri="{BB962C8B-B14F-4D97-AF65-F5344CB8AC3E}">
        <p14:creationId xmlns:p14="http://schemas.microsoft.com/office/powerpoint/2010/main" val="994971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B2DAC-E0B0-4B78-00B2-9E4ADC2799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23C9084-331B-24EF-A684-3D3AB7DCDF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07CA3A4-90B1-93D9-B208-EED110A39C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40A1B-42D8-F358-EA47-02F5053E9481}"/>
              </a:ext>
            </a:extLst>
          </p:cNvPr>
          <p:cNvSpPr>
            <a:spLocks noGrp="1"/>
          </p:cNvSpPr>
          <p:nvPr>
            <p:ph type="dt" sz="half" idx="10"/>
          </p:nvPr>
        </p:nvSpPr>
        <p:spPr/>
        <p:txBody>
          <a:bodyPr/>
          <a:lstStyle/>
          <a:p>
            <a:fld id="{4C04B9B8-4454-4735-A42B-D962E4D72C73}" type="datetimeFigureOut">
              <a:rPr lang="en-GB" smtClean="0"/>
              <a:t>15/09/2025</a:t>
            </a:fld>
            <a:endParaRPr lang="en-GB"/>
          </a:p>
        </p:txBody>
      </p:sp>
      <p:sp>
        <p:nvSpPr>
          <p:cNvPr id="6" name="Footer Placeholder 5">
            <a:extLst>
              <a:ext uri="{FF2B5EF4-FFF2-40B4-BE49-F238E27FC236}">
                <a16:creationId xmlns:a16="http://schemas.microsoft.com/office/drawing/2014/main" id="{8AD8D986-25FE-BDCC-412D-7B98714C1E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C3CFEA-9720-53C9-7CEC-BA41DC185954}"/>
              </a:ext>
            </a:extLst>
          </p:cNvPr>
          <p:cNvSpPr>
            <a:spLocks noGrp="1"/>
          </p:cNvSpPr>
          <p:nvPr>
            <p:ph type="sldNum" sz="quarter" idx="12"/>
          </p:nvPr>
        </p:nvSpPr>
        <p:spPr/>
        <p:txBody>
          <a:bodyPr/>
          <a:lstStyle/>
          <a:p>
            <a:fld id="{64D55920-A683-4B89-A34E-57829335632E}" type="slidenum">
              <a:rPr lang="en-GB" smtClean="0"/>
              <a:t>‹#›</a:t>
            </a:fld>
            <a:endParaRPr lang="en-GB"/>
          </a:p>
        </p:txBody>
      </p:sp>
    </p:spTree>
    <p:extLst>
      <p:ext uri="{BB962C8B-B14F-4D97-AF65-F5344CB8AC3E}">
        <p14:creationId xmlns:p14="http://schemas.microsoft.com/office/powerpoint/2010/main" val="2331859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105F09-9F16-6F89-EFDB-2EA5BA958A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22C1AC-98CE-EA9B-B8BB-6FA7D437BD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740035-B485-A139-57A0-307A62A7FF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04B9B8-4454-4735-A42B-D962E4D72C73}" type="datetimeFigureOut">
              <a:rPr lang="en-GB" smtClean="0"/>
              <a:t>15/09/2025</a:t>
            </a:fld>
            <a:endParaRPr lang="en-GB"/>
          </a:p>
        </p:txBody>
      </p:sp>
      <p:sp>
        <p:nvSpPr>
          <p:cNvPr id="5" name="Footer Placeholder 4">
            <a:extLst>
              <a:ext uri="{FF2B5EF4-FFF2-40B4-BE49-F238E27FC236}">
                <a16:creationId xmlns:a16="http://schemas.microsoft.com/office/drawing/2014/main" id="{F250282E-E798-70FF-04EC-75DD2D86C2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083387B-1FB9-45A1-A136-BC26EDA47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D55920-A683-4B89-A34E-57829335632E}" type="slidenum">
              <a:rPr lang="en-GB" smtClean="0"/>
              <a:t>‹#›</a:t>
            </a:fld>
            <a:endParaRPr lang="en-GB"/>
          </a:p>
        </p:txBody>
      </p:sp>
    </p:spTree>
    <p:extLst>
      <p:ext uri="{BB962C8B-B14F-4D97-AF65-F5344CB8AC3E}">
        <p14:creationId xmlns:p14="http://schemas.microsoft.com/office/powerpoint/2010/main" val="26081426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5.png"/><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5.png"/><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5.png"/><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5.png"/><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5.png"/><Relationship Id="rId7" Type="http://schemas.openxmlformats.org/officeDocument/2006/relationships/image" Target="../media/image41.jp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7.jpg"/><Relationship Id="rId5" Type="http://schemas.openxmlformats.org/officeDocument/2006/relationships/image" Target="../media/image52.png"/><Relationship Id="rId10" Type="http://schemas.openxmlformats.org/officeDocument/2006/relationships/image" Target="../media/image56.jpg"/><Relationship Id="rId4" Type="http://schemas.openxmlformats.org/officeDocument/2006/relationships/image" Target="../media/image51.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5.png"/><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5.png"/><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5.png"/><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9E7A5-461E-868E-E7CA-0C81232C1490}"/>
            </a:ext>
          </a:extLst>
        </p:cNvPr>
        <p:cNvGrpSpPr/>
        <p:nvPr/>
      </p:nvGrpSpPr>
      <p:grpSpPr>
        <a:xfrm>
          <a:off x="0" y="0"/>
          <a:ext cx="0" cy="0"/>
          <a:chOff x="0" y="0"/>
          <a:chExt cx="0" cy="0"/>
        </a:xfrm>
      </p:grpSpPr>
      <p:pic>
        <p:nvPicPr>
          <p:cNvPr id="4" name="Picture 3" descr="A collage of images of a factory&#10;&#10;AI-generated content may be incorrect.">
            <a:extLst>
              <a:ext uri="{FF2B5EF4-FFF2-40B4-BE49-F238E27FC236}">
                <a16:creationId xmlns:a16="http://schemas.microsoft.com/office/drawing/2014/main" id="{9A833D9E-14D4-637E-0D6E-FA74C573F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FBCD44C-6EE1-8959-0423-78CB3441ACF1}"/>
              </a:ext>
            </a:extLst>
          </p:cNvPr>
          <p:cNvSpPr txBox="1">
            <a:spLocks/>
          </p:cNvSpPr>
          <p:nvPr/>
        </p:nvSpPr>
        <p:spPr>
          <a:xfrm>
            <a:off x="5418666" y="5038175"/>
            <a:ext cx="6667713" cy="1369606"/>
          </a:xfrm>
          <a:prstGeom prst="rect">
            <a:avLst/>
          </a:prstGeom>
          <a:noFill/>
        </p:spPr>
        <p:txBody>
          <a:bodyPr wrap="square" rtlCol="0">
            <a:spAutoFit/>
          </a:bodyPr>
          <a:lstStyle/>
          <a:p>
            <a:r>
              <a:rPr lang="en-GB" sz="4000" b="1" dirty="0">
                <a:solidFill>
                  <a:srgbClr val="A0DCEE"/>
                </a:solidFill>
                <a:latin typeface="Arial" panose="020B0604020202020204" pitchFamily="34" charset="0"/>
                <a:cs typeface="Arial" panose="020B0604020202020204" pitchFamily="34" charset="0"/>
              </a:rPr>
              <a:t>Moving What Matters</a:t>
            </a:r>
          </a:p>
          <a:p>
            <a:r>
              <a:rPr lang="en-GB" sz="2480" b="1" dirty="0">
                <a:solidFill>
                  <a:srgbClr val="3B445B"/>
                </a:solidFill>
                <a:latin typeface="Arial" panose="020B0604020202020204" pitchFamily="34" charset="0"/>
                <a:cs typeface="Arial" panose="020B0604020202020204" pitchFamily="34" charset="0"/>
              </a:rPr>
              <a:t>An Introduction to Atlantic Pumps</a:t>
            </a:r>
          </a:p>
          <a:p>
            <a:pPr algn="ctr"/>
            <a:endParaRPr lang="en-GB" b="1" dirty="0">
              <a:solidFill>
                <a:srgbClr val="31394C"/>
              </a:solidFill>
              <a:latin typeface="Arial" panose="020B0604020202020204" pitchFamily="34" charset="0"/>
              <a:cs typeface="Arial" panose="020B0604020202020204" pitchFamily="34" charset="0"/>
            </a:endParaRPr>
          </a:p>
        </p:txBody>
      </p:sp>
      <p:pic>
        <p:nvPicPr>
          <p:cNvPr id="6" name="Picture 5" descr="A black and grey logo&#10;&#10;AI-generated content may be incorrect.">
            <a:extLst>
              <a:ext uri="{FF2B5EF4-FFF2-40B4-BE49-F238E27FC236}">
                <a16:creationId xmlns:a16="http://schemas.microsoft.com/office/drawing/2014/main" id="{B237715D-C006-C2D9-7E7A-47D99CAC46F3}"/>
              </a:ext>
            </a:extLst>
          </p:cNvPr>
          <p:cNvPicPr/>
          <p:nvPr/>
        </p:nvPicPr>
        <p:blipFill>
          <a:blip r:embed="rId3">
            <a:extLst>
              <a:ext uri="{28A0092B-C50C-407E-A947-70E740481C1C}">
                <a14:useLocalDpi xmlns:a14="http://schemas.microsoft.com/office/drawing/2010/main" val="0"/>
              </a:ext>
            </a:extLst>
          </a:blip>
          <a:stretch>
            <a:fillRect/>
          </a:stretch>
        </p:blipFill>
        <p:spPr>
          <a:xfrm>
            <a:off x="1352059" y="5189884"/>
            <a:ext cx="2368063" cy="906115"/>
          </a:xfrm>
          <a:prstGeom prst="rect">
            <a:avLst/>
          </a:prstGeom>
        </p:spPr>
      </p:pic>
    </p:spTree>
    <p:extLst>
      <p:ext uri="{BB962C8B-B14F-4D97-AF65-F5344CB8AC3E}">
        <p14:creationId xmlns:p14="http://schemas.microsoft.com/office/powerpoint/2010/main" val="3617295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271A8-FA2F-A6D0-6D6B-D4945E0FE42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E079329E-6819-E53D-38BA-4D25578B161D}"/>
              </a:ext>
            </a:extLst>
          </p:cNvPr>
          <p:cNvGrpSpPr/>
          <p:nvPr/>
        </p:nvGrpSpPr>
        <p:grpSpPr>
          <a:xfrm>
            <a:off x="-34426587" y="993295"/>
            <a:ext cx="71646616" cy="4793830"/>
            <a:chOff x="-24472093" y="17110285"/>
            <a:chExt cx="71646616" cy="4793830"/>
          </a:xfrm>
        </p:grpSpPr>
        <p:pic>
          <p:nvPicPr>
            <p:cNvPr id="4" name="Picture 3" descr="A cement mixer truck with people standing on it&#10;&#10;AI-generated content may be incorrect.">
              <a:extLst>
                <a:ext uri="{FF2B5EF4-FFF2-40B4-BE49-F238E27FC236}">
                  <a16:creationId xmlns:a16="http://schemas.microsoft.com/office/drawing/2014/main" id="{DB159963-55CA-D73D-4C9A-E2F13319BC02}"/>
                </a:ext>
              </a:extLst>
            </p:cNvPr>
            <p:cNvPicPr>
              <a:picLocks noChangeAspect="1"/>
            </p:cNvPicPr>
            <p:nvPr/>
          </p:nvPicPr>
          <p:blipFill>
            <a:blip r:embed="rId3">
              <a:extLst>
                <a:ext uri="{28A0092B-C50C-407E-A947-70E740481C1C}">
                  <a14:useLocalDpi xmlns:a14="http://schemas.microsoft.com/office/drawing/2010/main" val="0"/>
                </a:ext>
              </a:extLst>
            </a:blip>
            <a:srcRect l="4383" t="12749" b="15538"/>
            <a:stretch>
              <a:fillRect/>
            </a:stretch>
          </p:blipFill>
          <p:spPr>
            <a:xfrm>
              <a:off x="38652164" y="17110285"/>
              <a:ext cx="8522359" cy="4793827"/>
            </a:xfrm>
            <a:prstGeom prst="rect">
              <a:avLst/>
            </a:prstGeom>
          </p:spPr>
        </p:pic>
        <p:pic>
          <p:nvPicPr>
            <p:cNvPr id="3" name="Picture 2" descr="A person working on a machine&#10;&#10;AI-generated content may be incorrect.">
              <a:extLst>
                <a:ext uri="{FF2B5EF4-FFF2-40B4-BE49-F238E27FC236}">
                  <a16:creationId xmlns:a16="http://schemas.microsoft.com/office/drawing/2014/main" id="{F89DD5A0-A902-D35F-1D6A-5DDE52B8AB3F}"/>
                </a:ext>
              </a:extLst>
            </p:cNvPr>
            <p:cNvPicPr>
              <a:picLocks noChangeAspect="1"/>
            </p:cNvPicPr>
            <p:nvPr/>
          </p:nvPicPr>
          <p:blipFill>
            <a:blip r:embed="rId4">
              <a:extLst>
                <a:ext uri="{28A0092B-C50C-407E-A947-70E740481C1C}">
                  <a14:useLocalDpi xmlns:a14="http://schemas.microsoft.com/office/drawing/2010/main" val="0"/>
                </a:ext>
              </a:extLst>
            </a:blip>
            <a:srcRect l="15713" t="3112" r="9991" b="22550"/>
            <a:stretch>
              <a:fillRect/>
            </a:stretch>
          </p:blipFill>
          <p:spPr>
            <a:xfrm>
              <a:off x="-15454341" y="17110286"/>
              <a:ext cx="8496883" cy="4793829"/>
            </a:xfrm>
            <a:prstGeom prst="rect">
              <a:avLst/>
            </a:prstGeom>
          </p:spPr>
        </p:pic>
        <p:pic>
          <p:nvPicPr>
            <p:cNvPr id="6" name="Picture 5" descr="A person in an orange jacket&#10;&#10;AI-generated content may be incorrect.">
              <a:extLst>
                <a:ext uri="{FF2B5EF4-FFF2-40B4-BE49-F238E27FC236}">
                  <a16:creationId xmlns:a16="http://schemas.microsoft.com/office/drawing/2014/main" id="{FB4FF438-69B2-AEF0-9908-2D2492EFBAF9}"/>
                </a:ext>
              </a:extLst>
            </p:cNvPr>
            <p:cNvPicPr>
              <a:picLocks noChangeAspect="1"/>
            </p:cNvPicPr>
            <p:nvPr/>
          </p:nvPicPr>
          <p:blipFill>
            <a:blip r:embed="rId5">
              <a:extLst>
                <a:ext uri="{28A0092B-C50C-407E-A947-70E740481C1C}">
                  <a14:useLocalDpi xmlns:a14="http://schemas.microsoft.com/office/drawing/2010/main" val="0"/>
                </a:ext>
              </a:extLst>
            </a:blip>
            <a:srcRect l="38765" t="9540" r="782" b="15009"/>
            <a:stretch>
              <a:fillRect/>
            </a:stretch>
          </p:blipFill>
          <p:spPr>
            <a:xfrm>
              <a:off x="-6436588" y="17110286"/>
              <a:ext cx="8496882" cy="4793828"/>
            </a:xfrm>
            <a:prstGeom prst="rect">
              <a:avLst/>
            </a:prstGeom>
          </p:spPr>
        </p:pic>
        <p:pic>
          <p:nvPicPr>
            <p:cNvPr id="13" name="Picture 12" descr="A person wearing headphones and sitting at a computer&#10;&#10;AI-generated content may be incorrect.">
              <a:extLst>
                <a:ext uri="{FF2B5EF4-FFF2-40B4-BE49-F238E27FC236}">
                  <a16:creationId xmlns:a16="http://schemas.microsoft.com/office/drawing/2014/main" id="{2C2C9F26-2283-23C5-539C-2E9E0D28E5EB}"/>
                </a:ext>
              </a:extLst>
            </p:cNvPr>
            <p:cNvPicPr>
              <a:picLocks noChangeAspect="1"/>
            </p:cNvPicPr>
            <p:nvPr/>
          </p:nvPicPr>
          <p:blipFill>
            <a:blip r:embed="rId6">
              <a:extLst>
                <a:ext uri="{28A0092B-C50C-407E-A947-70E740481C1C}">
                  <a14:useLocalDpi xmlns:a14="http://schemas.microsoft.com/office/drawing/2010/main" val="0"/>
                </a:ext>
              </a:extLst>
            </a:blip>
            <a:srcRect l="7845" t="14231" r="7845" b="14231"/>
            <a:stretch>
              <a:fillRect/>
            </a:stretch>
          </p:blipFill>
          <p:spPr>
            <a:xfrm>
              <a:off x="-24472093" y="17110286"/>
              <a:ext cx="8496882" cy="4793828"/>
            </a:xfrm>
            <a:prstGeom prst="rect">
              <a:avLst/>
            </a:prstGeom>
          </p:spPr>
        </p:pic>
        <p:pic>
          <p:nvPicPr>
            <p:cNvPr id="17" name="Picture 16" descr="A large metal object with pipes&#10;&#10;AI-generated content may be incorrect.">
              <a:extLst>
                <a:ext uri="{FF2B5EF4-FFF2-40B4-BE49-F238E27FC236}">
                  <a16:creationId xmlns:a16="http://schemas.microsoft.com/office/drawing/2014/main" id="{10520744-8452-F43A-0767-429178E6F26F}"/>
                </a:ext>
              </a:extLst>
            </p:cNvPr>
            <p:cNvPicPr>
              <a:picLocks noChangeAspect="1"/>
            </p:cNvPicPr>
            <p:nvPr/>
          </p:nvPicPr>
          <p:blipFill>
            <a:blip r:embed="rId7">
              <a:extLst>
                <a:ext uri="{28A0092B-C50C-407E-A947-70E740481C1C}">
                  <a14:useLocalDpi xmlns:a14="http://schemas.microsoft.com/office/drawing/2010/main" val="0"/>
                </a:ext>
              </a:extLst>
            </a:blip>
            <a:srcRect l="4818" t="29923" b="29923"/>
            <a:stretch>
              <a:fillRect/>
            </a:stretch>
          </p:blipFill>
          <p:spPr>
            <a:xfrm>
              <a:off x="2581163" y="17110286"/>
              <a:ext cx="8496882" cy="4793828"/>
            </a:xfrm>
            <a:prstGeom prst="rect">
              <a:avLst/>
            </a:prstGeom>
          </p:spPr>
        </p:pic>
        <p:pic>
          <p:nvPicPr>
            <p:cNvPr id="21" name="Picture 20" descr="A group of blue and silver machines&#10;&#10;AI-generated content may be incorrect.">
              <a:extLst>
                <a:ext uri="{FF2B5EF4-FFF2-40B4-BE49-F238E27FC236}">
                  <a16:creationId xmlns:a16="http://schemas.microsoft.com/office/drawing/2014/main" id="{DAD7341E-AD61-97F8-01FC-B02FBD6445F2}"/>
                </a:ext>
              </a:extLst>
            </p:cNvPr>
            <p:cNvPicPr>
              <a:picLocks noChangeAspect="1"/>
            </p:cNvPicPr>
            <p:nvPr/>
          </p:nvPicPr>
          <p:blipFill>
            <a:blip r:embed="rId8">
              <a:extLst>
                <a:ext uri="{28A0092B-C50C-407E-A947-70E740481C1C}">
                  <a14:useLocalDpi xmlns:a14="http://schemas.microsoft.com/office/drawing/2010/main" val="0"/>
                </a:ext>
              </a:extLst>
            </a:blip>
            <a:srcRect l="608" t="12874" b="12874"/>
            <a:stretch>
              <a:fillRect/>
            </a:stretch>
          </p:blipFill>
          <p:spPr>
            <a:xfrm>
              <a:off x="11598915" y="17110285"/>
              <a:ext cx="8496879" cy="4793827"/>
            </a:xfrm>
            <a:prstGeom prst="rect">
              <a:avLst/>
            </a:prstGeom>
          </p:spPr>
        </p:pic>
        <p:pic>
          <p:nvPicPr>
            <p:cNvPr id="23" name="Picture 22" descr="A person welding a piece of metal&#10;&#10;AI-generated content may be incorrect.">
              <a:extLst>
                <a:ext uri="{FF2B5EF4-FFF2-40B4-BE49-F238E27FC236}">
                  <a16:creationId xmlns:a16="http://schemas.microsoft.com/office/drawing/2014/main" id="{73CD8342-4DC0-2353-A402-81E035200666}"/>
                </a:ext>
              </a:extLst>
            </p:cNvPr>
            <p:cNvPicPr>
              <a:picLocks noChangeAspect="1"/>
            </p:cNvPicPr>
            <p:nvPr/>
          </p:nvPicPr>
          <p:blipFill>
            <a:blip r:embed="rId9">
              <a:extLst>
                <a:ext uri="{28A0092B-C50C-407E-A947-70E740481C1C}">
                  <a14:useLocalDpi xmlns:a14="http://schemas.microsoft.com/office/drawing/2010/main" val="0"/>
                </a:ext>
              </a:extLst>
            </a:blip>
            <a:srcRect b="6977"/>
            <a:stretch>
              <a:fillRect/>
            </a:stretch>
          </p:blipFill>
          <p:spPr>
            <a:xfrm>
              <a:off x="29634414" y="17110285"/>
              <a:ext cx="8496880" cy="4769708"/>
            </a:xfrm>
            <a:prstGeom prst="rect">
              <a:avLst/>
            </a:prstGeom>
          </p:spPr>
        </p:pic>
        <p:pic>
          <p:nvPicPr>
            <p:cNvPr id="2" name="Picture 1" descr="A stack of metal objects&#10;&#10;AI-generated content may be incorrect.">
              <a:extLst>
                <a:ext uri="{FF2B5EF4-FFF2-40B4-BE49-F238E27FC236}">
                  <a16:creationId xmlns:a16="http://schemas.microsoft.com/office/drawing/2014/main" id="{10F2B50B-10F8-38EE-1D70-4B152F1F9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16664" y="17110285"/>
              <a:ext cx="8496880" cy="4793827"/>
            </a:xfrm>
            <a:prstGeom prst="rect">
              <a:avLst/>
            </a:prstGeom>
          </p:spPr>
        </p:pic>
      </p:grpSp>
      <p:sp>
        <p:nvSpPr>
          <p:cNvPr id="22" name="Oval 21">
            <a:extLst>
              <a:ext uri="{FF2B5EF4-FFF2-40B4-BE49-F238E27FC236}">
                <a16:creationId xmlns:a16="http://schemas.microsoft.com/office/drawing/2014/main" id="{C1C6657F-BBD9-739D-E197-A74DE9195B54}"/>
              </a:ext>
            </a:extLst>
          </p:cNvPr>
          <p:cNvSpPr>
            <a:spLocks noGrp="1" noRot="1" noMove="1" noResize="1" noEditPoints="1" noAdjustHandles="1" noChangeArrowheads="1" noChangeShapeType="1"/>
          </p:cNvSpPr>
          <p:nvPr/>
        </p:nvSpPr>
        <p:spPr>
          <a:xfrm>
            <a:off x="-4689231" y="-1916322"/>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1C7A9D2D-7C7C-2D5E-AF2D-C4A91D130EF9}"/>
              </a:ext>
            </a:extLst>
          </p:cNvPr>
          <p:cNvSpPr>
            <a:spLocks noGrp="1" noRot="1" noMove="1" noResize="1" noEditPoints="1" noAdjustHandles="1" noChangeArrowheads="1" noChangeShapeType="1"/>
          </p:cNvSpPr>
          <p:nvPr/>
        </p:nvSpPr>
        <p:spPr>
          <a:xfrm>
            <a:off x="-4689231" y="5463415"/>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A3AA875-D1E9-3C72-4AA2-5F8C97712792}"/>
              </a:ext>
            </a:extLst>
          </p:cNvPr>
          <p:cNvSpPr/>
          <p:nvPr/>
        </p:nvSpPr>
        <p:spPr>
          <a:xfrm>
            <a:off x="15795523" y="-1061884"/>
            <a:ext cx="2256503" cy="204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F9FDB08-88E6-C55B-D803-49847F308CE1}"/>
              </a:ext>
            </a:extLst>
          </p:cNvPr>
          <p:cNvSpPr/>
          <p:nvPr/>
        </p:nvSpPr>
        <p:spPr>
          <a:xfrm>
            <a:off x="15948746" y="5749270"/>
            <a:ext cx="2256503" cy="204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9F9DF1FC-27B0-5A90-F53B-785D301189D6}"/>
              </a:ext>
            </a:extLst>
          </p:cNvPr>
          <p:cNvSpPr txBox="1"/>
          <p:nvPr/>
        </p:nvSpPr>
        <p:spPr>
          <a:xfrm>
            <a:off x="2043485" y="5878437"/>
            <a:ext cx="8100130" cy="630942"/>
          </a:xfrm>
          <a:prstGeom prst="rect">
            <a:avLst/>
          </a:prstGeom>
          <a:noFill/>
        </p:spPr>
        <p:txBody>
          <a:bodyPr wrap="square">
            <a:spAutoFit/>
          </a:bodyPr>
          <a:lstStyle/>
          <a:p>
            <a:pPr algn="ctr"/>
            <a:r>
              <a:rPr lang="en-US" sz="2000" b="1" i="0" dirty="0">
                <a:solidFill>
                  <a:srgbClr val="3B445B"/>
                </a:solidFill>
                <a:effectLst/>
                <a:latin typeface="Arial" panose="020B0604020202020204" pitchFamily="34" charset="0"/>
                <a:cs typeface="Arial" panose="020B0604020202020204" pitchFamily="34" charset="0"/>
              </a:rPr>
              <a:t>Pumping Solutions</a:t>
            </a:r>
          </a:p>
          <a:p>
            <a:endParaRPr lang="en-US" sz="1500" b="0" i="0" dirty="0">
              <a:solidFill>
                <a:srgbClr val="3B445B"/>
              </a:solidFill>
              <a:effectLst/>
              <a:latin typeface="Arial" panose="020B0604020202020204" pitchFamily="34" charset="0"/>
              <a:cs typeface="Arial" panose="020B0604020202020204" pitchFamily="34" charset="0"/>
            </a:endParaRPr>
          </a:p>
        </p:txBody>
      </p:sp>
      <p:pic>
        <p:nvPicPr>
          <p:cNvPr id="7" name="Picture 6" descr="A black background with blue letters&#10;&#10;AI-generated content may be incorrect.">
            <a:extLst>
              <a:ext uri="{FF2B5EF4-FFF2-40B4-BE49-F238E27FC236}">
                <a16:creationId xmlns:a16="http://schemas.microsoft.com/office/drawing/2014/main" id="{553ECE79-8A5C-BC2F-A01F-BCFC512A1E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9947" y="543088"/>
            <a:ext cx="1467204" cy="273476"/>
          </a:xfrm>
          <a:prstGeom prst="rect">
            <a:avLst/>
          </a:prstGeom>
        </p:spPr>
      </p:pic>
    </p:spTree>
    <p:extLst>
      <p:ext uri="{BB962C8B-B14F-4D97-AF65-F5344CB8AC3E}">
        <p14:creationId xmlns:p14="http://schemas.microsoft.com/office/powerpoint/2010/main" val="2183085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5E43-2C76-9E3C-6682-320C630ABEF8}"/>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E0C13552-9206-2F03-7204-CD6C093A29E2}"/>
              </a:ext>
            </a:extLst>
          </p:cNvPr>
          <p:cNvGrpSpPr/>
          <p:nvPr/>
        </p:nvGrpSpPr>
        <p:grpSpPr>
          <a:xfrm>
            <a:off x="-43442996" y="967501"/>
            <a:ext cx="71646616" cy="4793830"/>
            <a:chOff x="-24472093" y="17110285"/>
            <a:chExt cx="71646616" cy="4793830"/>
          </a:xfrm>
        </p:grpSpPr>
        <p:pic>
          <p:nvPicPr>
            <p:cNvPr id="4" name="Picture 3" descr="A cement mixer truck with people standing on it&#10;&#10;AI-generated content may be incorrect.">
              <a:extLst>
                <a:ext uri="{FF2B5EF4-FFF2-40B4-BE49-F238E27FC236}">
                  <a16:creationId xmlns:a16="http://schemas.microsoft.com/office/drawing/2014/main" id="{5CD553D0-635D-DD23-4393-DC39556DD2EF}"/>
                </a:ext>
              </a:extLst>
            </p:cNvPr>
            <p:cNvPicPr>
              <a:picLocks noChangeAspect="1"/>
            </p:cNvPicPr>
            <p:nvPr/>
          </p:nvPicPr>
          <p:blipFill>
            <a:blip r:embed="rId3">
              <a:extLst>
                <a:ext uri="{28A0092B-C50C-407E-A947-70E740481C1C}">
                  <a14:useLocalDpi xmlns:a14="http://schemas.microsoft.com/office/drawing/2010/main" val="0"/>
                </a:ext>
              </a:extLst>
            </a:blip>
            <a:srcRect l="4383" t="12749" b="15538"/>
            <a:stretch>
              <a:fillRect/>
            </a:stretch>
          </p:blipFill>
          <p:spPr>
            <a:xfrm>
              <a:off x="38652164" y="17110285"/>
              <a:ext cx="8522359" cy="4793827"/>
            </a:xfrm>
            <a:prstGeom prst="rect">
              <a:avLst/>
            </a:prstGeom>
          </p:spPr>
        </p:pic>
        <p:pic>
          <p:nvPicPr>
            <p:cNvPr id="3" name="Picture 2" descr="A person working on a machine&#10;&#10;AI-generated content may be incorrect.">
              <a:extLst>
                <a:ext uri="{FF2B5EF4-FFF2-40B4-BE49-F238E27FC236}">
                  <a16:creationId xmlns:a16="http://schemas.microsoft.com/office/drawing/2014/main" id="{C88E9D2D-CA02-D3C6-A781-9F10252B4460}"/>
                </a:ext>
              </a:extLst>
            </p:cNvPr>
            <p:cNvPicPr>
              <a:picLocks noChangeAspect="1"/>
            </p:cNvPicPr>
            <p:nvPr/>
          </p:nvPicPr>
          <p:blipFill>
            <a:blip r:embed="rId4">
              <a:extLst>
                <a:ext uri="{28A0092B-C50C-407E-A947-70E740481C1C}">
                  <a14:useLocalDpi xmlns:a14="http://schemas.microsoft.com/office/drawing/2010/main" val="0"/>
                </a:ext>
              </a:extLst>
            </a:blip>
            <a:srcRect l="15713" t="3112" r="9991" b="22550"/>
            <a:stretch>
              <a:fillRect/>
            </a:stretch>
          </p:blipFill>
          <p:spPr>
            <a:xfrm>
              <a:off x="-15454341" y="17110286"/>
              <a:ext cx="8496883" cy="4793829"/>
            </a:xfrm>
            <a:prstGeom prst="rect">
              <a:avLst/>
            </a:prstGeom>
          </p:spPr>
        </p:pic>
        <p:pic>
          <p:nvPicPr>
            <p:cNvPr id="6" name="Picture 5" descr="A person in an orange jacket&#10;&#10;AI-generated content may be incorrect.">
              <a:extLst>
                <a:ext uri="{FF2B5EF4-FFF2-40B4-BE49-F238E27FC236}">
                  <a16:creationId xmlns:a16="http://schemas.microsoft.com/office/drawing/2014/main" id="{473FF6F8-1633-579E-AEA6-3AEC46B7F368}"/>
                </a:ext>
              </a:extLst>
            </p:cNvPr>
            <p:cNvPicPr>
              <a:picLocks noChangeAspect="1"/>
            </p:cNvPicPr>
            <p:nvPr/>
          </p:nvPicPr>
          <p:blipFill>
            <a:blip r:embed="rId5">
              <a:extLst>
                <a:ext uri="{28A0092B-C50C-407E-A947-70E740481C1C}">
                  <a14:useLocalDpi xmlns:a14="http://schemas.microsoft.com/office/drawing/2010/main" val="0"/>
                </a:ext>
              </a:extLst>
            </a:blip>
            <a:srcRect l="38765" t="9540" r="782" b="15009"/>
            <a:stretch>
              <a:fillRect/>
            </a:stretch>
          </p:blipFill>
          <p:spPr>
            <a:xfrm>
              <a:off x="-6436588" y="17110286"/>
              <a:ext cx="8496882" cy="4793828"/>
            </a:xfrm>
            <a:prstGeom prst="rect">
              <a:avLst/>
            </a:prstGeom>
          </p:spPr>
        </p:pic>
        <p:pic>
          <p:nvPicPr>
            <p:cNvPr id="13" name="Picture 12" descr="A person wearing headphones and sitting at a computer&#10;&#10;AI-generated content may be incorrect.">
              <a:extLst>
                <a:ext uri="{FF2B5EF4-FFF2-40B4-BE49-F238E27FC236}">
                  <a16:creationId xmlns:a16="http://schemas.microsoft.com/office/drawing/2014/main" id="{2AD3FB39-8E5A-1DA0-D968-B3B84C653C21}"/>
                </a:ext>
              </a:extLst>
            </p:cNvPr>
            <p:cNvPicPr>
              <a:picLocks noChangeAspect="1"/>
            </p:cNvPicPr>
            <p:nvPr/>
          </p:nvPicPr>
          <p:blipFill>
            <a:blip r:embed="rId6">
              <a:extLst>
                <a:ext uri="{28A0092B-C50C-407E-A947-70E740481C1C}">
                  <a14:useLocalDpi xmlns:a14="http://schemas.microsoft.com/office/drawing/2010/main" val="0"/>
                </a:ext>
              </a:extLst>
            </a:blip>
            <a:srcRect l="7845" t="14231" r="7845" b="14231"/>
            <a:stretch>
              <a:fillRect/>
            </a:stretch>
          </p:blipFill>
          <p:spPr>
            <a:xfrm>
              <a:off x="-24472093" y="17110286"/>
              <a:ext cx="8496882" cy="4793828"/>
            </a:xfrm>
            <a:prstGeom prst="rect">
              <a:avLst/>
            </a:prstGeom>
          </p:spPr>
        </p:pic>
        <p:pic>
          <p:nvPicPr>
            <p:cNvPr id="17" name="Picture 16" descr="A large metal object with pipes&#10;&#10;AI-generated content may be incorrect.">
              <a:extLst>
                <a:ext uri="{FF2B5EF4-FFF2-40B4-BE49-F238E27FC236}">
                  <a16:creationId xmlns:a16="http://schemas.microsoft.com/office/drawing/2014/main" id="{2394CBC1-EB00-E31A-47EC-01598ECAB107}"/>
                </a:ext>
              </a:extLst>
            </p:cNvPr>
            <p:cNvPicPr>
              <a:picLocks noChangeAspect="1"/>
            </p:cNvPicPr>
            <p:nvPr/>
          </p:nvPicPr>
          <p:blipFill>
            <a:blip r:embed="rId7">
              <a:extLst>
                <a:ext uri="{28A0092B-C50C-407E-A947-70E740481C1C}">
                  <a14:useLocalDpi xmlns:a14="http://schemas.microsoft.com/office/drawing/2010/main" val="0"/>
                </a:ext>
              </a:extLst>
            </a:blip>
            <a:srcRect l="4818" t="29923" b="29923"/>
            <a:stretch>
              <a:fillRect/>
            </a:stretch>
          </p:blipFill>
          <p:spPr>
            <a:xfrm>
              <a:off x="2581163" y="17110286"/>
              <a:ext cx="8496882" cy="4793828"/>
            </a:xfrm>
            <a:prstGeom prst="rect">
              <a:avLst/>
            </a:prstGeom>
          </p:spPr>
        </p:pic>
        <p:pic>
          <p:nvPicPr>
            <p:cNvPr id="21" name="Picture 20" descr="A group of blue and silver machines&#10;&#10;AI-generated content may be incorrect.">
              <a:extLst>
                <a:ext uri="{FF2B5EF4-FFF2-40B4-BE49-F238E27FC236}">
                  <a16:creationId xmlns:a16="http://schemas.microsoft.com/office/drawing/2014/main" id="{9DED24A2-491C-8AE6-3261-548C2C9C2796}"/>
                </a:ext>
              </a:extLst>
            </p:cNvPr>
            <p:cNvPicPr>
              <a:picLocks noChangeAspect="1"/>
            </p:cNvPicPr>
            <p:nvPr/>
          </p:nvPicPr>
          <p:blipFill>
            <a:blip r:embed="rId8">
              <a:extLst>
                <a:ext uri="{28A0092B-C50C-407E-A947-70E740481C1C}">
                  <a14:useLocalDpi xmlns:a14="http://schemas.microsoft.com/office/drawing/2010/main" val="0"/>
                </a:ext>
              </a:extLst>
            </a:blip>
            <a:srcRect l="608" t="12874" b="12874"/>
            <a:stretch>
              <a:fillRect/>
            </a:stretch>
          </p:blipFill>
          <p:spPr>
            <a:xfrm>
              <a:off x="11598915" y="17110285"/>
              <a:ext cx="8496879" cy="4793827"/>
            </a:xfrm>
            <a:prstGeom prst="rect">
              <a:avLst/>
            </a:prstGeom>
          </p:spPr>
        </p:pic>
        <p:pic>
          <p:nvPicPr>
            <p:cNvPr id="23" name="Picture 22" descr="A person welding a piece of metal&#10;&#10;AI-generated content may be incorrect.">
              <a:extLst>
                <a:ext uri="{FF2B5EF4-FFF2-40B4-BE49-F238E27FC236}">
                  <a16:creationId xmlns:a16="http://schemas.microsoft.com/office/drawing/2014/main" id="{957DE3C8-633D-9E22-B3F3-3620F41B68B9}"/>
                </a:ext>
              </a:extLst>
            </p:cNvPr>
            <p:cNvPicPr>
              <a:picLocks noChangeAspect="1"/>
            </p:cNvPicPr>
            <p:nvPr/>
          </p:nvPicPr>
          <p:blipFill>
            <a:blip r:embed="rId9">
              <a:extLst>
                <a:ext uri="{28A0092B-C50C-407E-A947-70E740481C1C}">
                  <a14:useLocalDpi xmlns:a14="http://schemas.microsoft.com/office/drawing/2010/main" val="0"/>
                </a:ext>
              </a:extLst>
            </a:blip>
            <a:srcRect b="6977"/>
            <a:stretch>
              <a:fillRect/>
            </a:stretch>
          </p:blipFill>
          <p:spPr>
            <a:xfrm>
              <a:off x="29634414" y="17110285"/>
              <a:ext cx="8496880" cy="4769708"/>
            </a:xfrm>
            <a:prstGeom prst="rect">
              <a:avLst/>
            </a:prstGeom>
          </p:spPr>
        </p:pic>
        <p:pic>
          <p:nvPicPr>
            <p:cNvPr id="2" name="Picture 1" descr="A stack of metal objects&#10;&#10;AI-generated content may be incorrect.">
              <a:extLst>
                <a:ext uri="{FF2B5EF4-FFF2-40B4-BE49-F238E27FC236}">
                  <a16:creationId xmlns:a16="http://schemas.microsoft.com/office/drawing/2014/main" id="{E40029DF-09F7-21E9-94A0-E0431A0CA5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16664" y="17110285"/>
              <a:ext cx="8496880" cy="4793827"/>
            </a:xfrm>
            <a:prstGeom prst="rect">
              <a:avLst/>
            </a:prstGeom>
          </p:spPr>
        </p:pic>
      </p:grpSp>
      <p:sp>
        <p:nvSpPr>
          <p:cNvPr id="22" name="Oval 21">
            <a:extLst>
              <a:ext uri="{FF2B5EF4-FFF2-40B4-BE49-F238E27FC236}">
                <a16:creationId xmlns:a16="http://schemas.microsoft.com/office/drawing/2014/main" id="{A502077C-8273-E55E-9316-9342E344DC26}"/>
              </a:ext>
            </a:extLst>
          </p:cNvPr>
          <p:cNvSpPr>
            <a:spLocks noGrp="1" noRot="1" noMove="1" noResize="1" noEditPoints="1" noAdjustHandles="1" noChangeArrowheads="1" noChangeShapeType="1"/>
          </p:cNvSpPr>
          <p:nvPr/>
        </p:nvSpPr>
        <p:spPr>
          <a:xfrm>
            <a:off x="-4689231" y="-1916322"/>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AC8505F2-575C-DE03-3615-1FF4ADD7053D}"/>
              </a:ext>
            </a:extLst>
          </p:cNvPr>
          <p:cNvSpPr>
            <a:spLocks noGrp="1" noRot="1" noMove="1" noResize="1" noEditPoints="1" noAdjustHandles="1" noChangeArrowheads="1" noChangeShapeType="1"/>
          </p:cNvSpPr>
          <p:nvPr/>
        </p:nvSpPr>
        <p:spPr>
          <a:xfrm>
            <a:off x="-4689231" y="5463415"/>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4DB7E24-D51D-56EB-54C0-F4CC0C166BFC}"/>
              </a:ext>
            </a:extLst>
          </p:cNvPr>
          <p:cNvSpPr/>
          <p:nvPr/>
        </p:nvSpPr>
        <p:spPr>
          <a:xfrm>
            <a:off x="15795523" y="-1061884"/>
            <a:ext cx="2256503" cy="204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BF9048B-6F41-9800-F118-6288BC9942E5}"/>
              </a:ext>
            </a:extLst>
          </p:cNvPr>
          <p:cNvSpPr/>
          <p:nvPr/>
        </p:nvSpPr>
        <p:spPr>
          <a:xfrm>
            <a:off x="15948746" y="5749270"/>
            <a:ext cx="2256503" cy="204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931C778D-B66E-1877-4C83-A40FFFAB3F69}"/>
              </a:ext>
            </a:extLst>
          </p:cNvPr>
          <p:cNvSpPr txBox="1"/>
          <p:nvPr/>
        </p:nvSpPr>
        <p:spPr>
          <a:xfrm>
            <a:off x="2043485" y="5878437"/>
            <a:ext cx="8100130" cy="630942"/>
          </a:xfrm>
          <a:prstGeom prst="rect">
            <a:avLst/>
          </a:prstGeom>
          <a:noFill/>
        </p:spPr>
        <p:txBody>
          <a:bodyPr wrap="square">
            <a:spAutoFit/>
          </a:bodyPr>
          <a:lstStyle/>
          <a:p>
            <a:pPr algn="ctr"/>
            <a:r>
              <a:rPr lang="en-US" sz="2000" b="1" i="0" dirty="0">
                <a:solidFill>
                  <a:srgbClr val="3B445B"/>
                </a:solidFill>
                <a:effectLst/>
                <a:latin typeface="Arial" panose="020B0604020202020204" pitchFamily="34" charset="0"/>
                <a:cs typeface="Arial" panose="020B0604020202020204" pitchFamily="34" charset="0"/>
              </a:rPr>
              <a:t>Pump Spares &amp; Wear Parts</a:t>
            </a:r>
          </a:p>
          <a:p>
            <a:endParaRPr lang="en-US" sz="1500" b="0" i="0" dirty="0">
              <a:solidFill>
                <a:srgbClr val="3B445B"/>
              </a:solidFill>
              <a:effectLst/>
              <a:latin typeface="Arial" panose="020B0604020202020204" pitchFamily="34" charset="0"/>
              <a:cs typeface="Arial" panose="020B0604020202020204" pitchFamily="34" charset="0"/>
            </a:endParaRPr>
          </a:p>
        </p:txBody>
      </p:sp>
      <p:pic>
        <p:nvPicPr>
          <p:cNvPr id="7" name="Picture 6" descr="A black background with blue letters&#10;&#10;AI-generated content may be incorrect.">
            <a:extLst>
              <a:ext uri="{FF2B5EF4-FFF2-40B4-BE49-F238E27FC236}">
                <a16:creationId xmlns:a16="http://schemas.microsoft.com/office/drawing/2014/main" id="{F8A896A2-9168-4E70-3A42-27E2B0FE22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9947" y="543088"/>
            <a:ext cx="1467204" cy="273476"/>
          </a:xfrm>
          <a:prstGeom prst="rect">
            <a:avLst/>
          </a:prstGeom>
        </p:spPr>
      </p:pic>
    </p:spTree>
    <p:extLst>
      <p:ext uri="{BB962C8B-B14F-4D97-AF65-F5344CB8AC3E}">
        <p14:creationId xmlns:p14="http://schemas.microsoft.com/office/powerpoint/2010/main" val="3880773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14996-4DCD-D43F-87FB-457AE7FAE27F}"/>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A9E1EF2D-09D7-3AED-0C48-A295D95BC5F8}"/>
              </a:ext>
            </a:extLst>
          </p:cNvPr>
          <p:cNvGrpSpPr/>
          <p:nvPr/>
        </p:nvGrpSpPr>
        <p:grpSpPr>
          <a:xfrm>
            <a:off x="-52459405" y="979562"/>
            <a:ext cx="71646616" cy="4793830"/>
            <a:chOff x="-24472093" y="17110285"/>
            <a:chExt cx="71646616" cy="4793830"/>
          </a:xfrm>
        </p:grpSpPr>
        <p:pic>
          <p:nvPicPr>
            <p:cNvPr id="4" name="Picture 3" descr="A cement mixer truck with people standing on it&#10;&#10;AI-generated content may be incorrect.">
              <a:extLst>
                <a:ext uri="{FF2B5EF4-FFF2-40B4-BE49-F238E27FC236}">
                  <a16:creationId xmlns:a16="http://schemas.microsoft.com/office/drawing/2014/main" id="{C3EDD87A-26F2-2D38-C7AD-63F2C3952A5E}"/>
                </a:ext>
              </a:extLst>
            </p:cNvPr>
            <p:cNvPicPr>
              <a:picLocks noChangeAspect="1"/>
            </p:cNvPicPr>
            <p:nvPr/>
          </p:nvPicPr>
          <p:blipFill>
            <a:blip r:embed="rId3">
              <a:extLst>
                <a:ext uri="{28A0092B-C50C-407E-A947-70E740481C1C}">
                  <a14:useLocalDpi xmlns:a14="http://schemas.microsoft.com/office/drawing/2010/main" val="0"/>
                </a:ext>
              </a:extLst>
            </a:blip>
            <a:srcRect l="4383" t="12749" b="15538"/>
            <a:stretch>
              <a:fillRect/>
            </a:stretch>
          </p:blipFill>
          <p:spPr>
            <a:xfrm>
              <a:off x="38652164" y="17110285"/>
              <a:ext cx="8522359" cy="4793827"/>
            </a:xfrm>
            <a:prstGeom prst="rect">
              <a:avLst/>
            </a:prstGeom>
          </p:spPr>
        </p:pic>
        <p:pic>
          <p:nvPicPr>
            <p:cNvPr id="3" name="Picture 2" descr="A person working on a machine&#10;&#10;AI-generated content may be incorrect.">
              <a:extLst>
                <a:ext uri="{FF2B5EF4-FFF2-40B4-BE49-F238E27FC236}">
                  <a16:creationId xmlns:a16="http://schemas.microsoft.com/office/drawing/2014/main" id="{1E09ECE6-8987-0F5B-5FB2-A66661FFD618}"/>
                </a:ext>
              </a:extLst>
            </p:cNvPr>
            <p:cNvPicPr>
              <a:picLocks noChangeAspect="1"/>
            </p:cNvPicPr>
            <p:nvPr/>
          </p:nvPicPr>
          <p:blipFill>
            <a:blip r:embed="rId4">
              <a:extLst>
                <a:ext uri="{28A0092B-C50C-407E-A947-70E740481C1C}">
                  <a14:useLocalDpi xmlns:a14="http://schemas.microsoft.com/office/drawing/2010/main" val="0"/>
                </a:ext>
              </a:extLst>
            </a:blip>
            <a:srcRect l="15713" t="3112" r="9991" b="22550"/>
            <a:stretch>
              <a:fillRect/>
            </a:stretch>
          </p:blipFill>
          <p:spPr>
            <a:xfrm>
              <a:off x="-15454341" y="17110286"/>
              <a:ext cx="8496883" cy="4793829"/>
            </a:xfrm>
            <a:prstGeom prst="rect">
              <a:avLst/>
            </a:prstGeom>
          </p:spPr>
        </p:pic>
        <p:pic>
          <p:nvPicPr>
            <p:cNvPr id="6" name="Picture 5" descr="A person in an orange jacket&#10;&#10;AI-generated content may be incorrect.">
              <a:extLst>
                <a:ext uri="{FF2B5EF4-FFF2-40B4-BE49-F238E27FC236}">
                  <a16:creationId xmlns:a16="http://schemas.microsoft.com/office/drawing/2014/main" id="{9D6B72A5-C95C-401B-8476-002217AFDCDA}"/>
                </a:ext>
              </a:extLst>
            </p:cNvPr>
            <p:cNvPicPr>
              <a:picLocks noChangeAspect="1"/>
            </p:cNvPicPr>
            <p:nvPr/>
          </p:nvPicPr>
          <p:blipFill>
            <a:blip r:embed="rId5">
              <a:extLst>
                <a:ext uri="{28A0092B-C50C-407E-A947-70E740481C1C}">
                  <a14:useLocalDpi xmlns:a14="http://schemas.microsoft.com/office/drawing/2010/main" val="0"/>
                </a:ext>
              </a:extLst>
            </a:blip>
            <a:srcRect l="38765" t="9540" r="782" b="15009"/>
            <a:stretch>
              <a:fillRect/>
            </a:stretch>
          </p:blipFill>
          <p:spPr>
            <a:xfrm>
              <a:off x="-6436588" y="17110286"/>
              <a:ext cx="8496882" cy="4793828"/>
            </a:xfrm>
            <a:prstGeom prst="rect">
              <a:avLst/>
            </a:prstGeom>
          </p:spPr>
        </p:pic>
        <p:pic>
          <p:nvPicPr>
            <p:cNvPr id="13" name="Picture 12" descr="A person wearing headphones and sitting at a computer&#10;&#10;AI-generated content may be incorrect.">
              <a:extLst>
                <a:ext uri="{FF2B5EF4-FFF2-40B4-BE49-F238E27FC236}">
                  <a16:creationId xmlns:a16="http://schemas.microsoft.com/office/drawing/2014/main" id="{AECBFA85-38F7-7C94-ED62-1ECEE8CD4389}"/>
                </a:ext>
              </a:extLst>
            </p:cNvPr>
            <p:cNvPicPr>
              <a:picLocks noChangeAspect="1"/>
            </p:cNvPicPr>
            <p:nvPr/>
          </p:nvPicPr>
          <p:blipFill>
            <a:blip r:embed="rId6">
              <a:extLst>
                <a:ext uri="{28A0092B-C50C-407E-A947-70E740481C1C}">
                  <a14:useLocalDpi xmlns:a14="http://schemas.microsoft.com/office/drawing/2010/main" val="0"/>
                </a:ext>
              </a:extLst>
            </a:blip>
            <a:srcRect l="7845" t="14231" r="7845" b="14231"/>
            <a:stretch>
              <a:fillRect/>
            </a:stretch>
          </p:blipFill>
          <p:spPr>
            <a:xfrm>
              <a:off x="-24472093" y="17110286"/>
              <a:ext cx="8496882" cy="4793828"/>
            </a:xfrm>
            <a:prstGeom prst="rect">
              <a:avLst/>
            </a:prstGeom>
          </p:spPr>
        </p:pic>
        <p:pic>
          <p:nvPicPr>
            <p:cNvPr id="17" name="Picture 16" descr="A large metal object with pipes&#10;&#10;AI-generated content may be incorrect.">
              <a:extLst>
                <a:ext uri="{FF2B5EF4-FFF2-40B4-BE49-F238E27FC236}">
                  <a16:creationId xmlns:a16="http://schemas.microsoft.com/office/drawing/2014/main" id="{7DA7ADBD-2D2D-034E-4D04-3CD92F6E761A}"/>
                </a:ext>
              </a:extLst>
            </p:cNvPr>
            <p:cNvPicPr>
              <a:picLocks noChangeAspect="1"/>
            </p:cNvPicPr>
            <p:nvPr/>
          </p:nvPicPr>
          <p:blipFill>
            <a:blip r:embed="rId7">
              <a:extLst>
                <a:ext uri="{28A0092B-C50C-407E-A947-70E740481C1C}">
                  <a14:useLocalDpi xmlns:a14="http://schemas.microsoft.com/office/drawing/2010/main" val="0"/>
                </a:ext>
              </a:extLst>
            </a:blip>
            <a:srcRect l="4818" t="29923" b="29923"/>
            <a:stretch>
              <a:fillRect/>
            </a:stretch>
          </p:blipFill>
          <p:spPr>
            <a:xfrm>
              <a:off x="2581163" y="17110286"/>
              <a:ext cx="8496882" cy="4793828"/>
            </a:xfrm>
            <a:prstGeom prst="rect">
              <a:avLst/>
            </a:prstGeom>
          </p:spPr>
        </p:pic>
        <p:pic>
          <p:nvPicPr>
            <p:cNvPr id="21" name="Picture 20" descr="A group of blue and silver machines&#10;&#10;AI-generated content may be incorrect.">
              <a:extLst>
                <a:ext uri="{FF2B5EF4-FFF2-40B4-BE49-F238E27FC236}">
                  <a16:creationId xmlns:a16="http://schemas.microsoft.com/office/drawing/2014/main" id="{8074C976-F1AC-840F-0A44-2E0A76423789}"/>
                </a:ext>
              </a:extLst>
            </p:cNvPr>
            <p:cNvPicPr>
              <a:picLocks noChangeAspect="1"/>
            </p:cNvPicPr>
            <p:nvPr/>
          </p:nvPicPr>
          <p:blipFill>
            <a:blip r:embed="rId8">
              <a:extLst>
                <a:ext uri="{28A0092B-C50C-407E-A947-70E740481C1C}">
                  <a14:useLocalDpi xmlns:a14="http://schemas.microsoft.com/office/drawing/2010/main" val="0"/>
                </a:ext>
              </a:extLst>
            </a:blip>
            <a:srcRect l="608" t="12874" b="12874"/>
            <a:stretch>
              <a:fillRect/>
            </a:stretch>
          </p:blipFill>
          <p:spPr>
            <a:xfrm>
              <a:off x="11598915" y="17110285"/>
              <a:ext cx="8496879" cy="4793827"/>
            </a:xfrm>
            <a:prstGeom prst="rect">
              <a:avLst/>
            </a:prstGeom>
          </p:spPr>
        </p:pic>
        <p:pic>
          <p:nvPicPr>
            <p:cNvPr id="23" name="Picture 22" descr="A person welding a piece of metal&#10;&#10;AI-generated content may be incorrect.">
              <a:extLst>
                <a:ext uri="{FF2B5EF4-FFF2-40B4-BE49-F238E27FC236}">
                  <a16:creationId xmlns:a16="http://schemas.microsoft.com/office/drawing/2014/main" id="{26AC1BED-61B7-743B-8CAA-7D57DDF9FE35}"/>
                </a:ext>
              </a:extLst>
            </p:cNvPr>
            <p:cNvPicPr>
              <a:picLocks noChangeAspect="1"/>
            </p:cNvPicPr>
            <p:nvPr/>
          </p:nvPicPr>
          <p:blipFill>
            <a:blip r:embed="rId9">
              <a:extLst>
                <a:ext uri="{28A0092B-C50C-407E-A947-70E740481C1C}">
                  <a14:useLocalDpi xmlns:a14="http://schemas.microsoft.com/office/drawing/2010/main" val="0"/>
                </a:ext>
              </a:extLst>
            </a:blip>
            <a:srcRect b="6977"/>
            <a:stretch>
              <a:fillRect/>
            </a:stretch>
          </p:blipFill>
          <p:spPr>
            <a:xfrm>
              <a:off x="29634414" y="17110285"/>
              <a:ext cx="8496880" cy="4769708"/>
            </a:xfrm>
            <a:prstGeom prst="rect">
              <a:avLst/>
            </a:prstGeom>
          </p:spPr>
        </p:pic>
        <p:pic>
          <p:nvPicPr>
            <p:cNvPr id="2" name="Picture 1" descr="A stack of metal objects&#10;&#10;AI-generated content may be incorrect.">
              <a:extLst>
                <a:ext uri="{FF2B5EF4-FFF2-40B4-BE49-F238E27FC236}">
                  <a16:creationId xmlns:a16="http://schemas.microsoft.com/office/drawing/2014/main" id="{AAB02652-9031-77C6-4EFB-634974996B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16664" y="17110285"/>
              <a:ext cx="8496880" cy="4793827"/>
            </a:xfrm>
            <a:prstGeom prst="rect">
              <a:avLst/>
            </a:prstGeom>
          </p:spPr>
        </p:pic>
      </p:grpSp>
      <p:sp>
        <p:nvSpPr>
          <p:cNvPr id="22" name="Oval 21">
            <a:extLst>
              <a:ext uri="{FF2B5EF4-FFF2-40B4-BE49-F238E27FC236}">
                <a16:creationId xmlns:a16="http://schemas.microsoft.com/office/drawing/2014/main" id="{8D705F0C-5AA0-8F32-AB49-6C6C3A5BB01B}"/>
              </a:ext>
            </a:extLst>
          </p:cNvPr>
          <p:cNvSpPr>
            <a:spLocks noGrp="1" noRot="1" noMove="1" noResize="1" noEditPoints="1" noAdjustHandles="1" noChangeArrowheads="1" noChangeShapeType="1"/>
          </p:cNvSpPr>
          <p:nvPr/>
        </p:nvSpPr>
        <p:spPr>
          <a:xfrm>
            <a:off x="-4689231" y="-1916322"/>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A4B0CD7-D7C3-34F0-F71E-14489978D32E}"/>
              </a:ext>
            </a:extLst>
          </p:cNvPr>
          <p:cNvSpPr>
            <a:spLocks noGrp="1" noRot="1" noMove="1" noResize="1" noEditPoints="1" noAdjustHandles="1" noChangeArrowheads="1" noChangeShapeType="1"/>
          </p:cNvSpPr>
          <p:nvPr/>
        </p:nvSpPr>
        <p:spPr>
          <a:xfrm>
            <a:off x="-4689231" y="5463415"/>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807665A-4B32-E8AF-93F1-5B73DA2B216C}"/>
              </a:ext>
            </a:extLst>
          </p:cNvPr>
          <p:cNvSpPr/>
          <p:nvPr/>
        </p:nvSpPr>
        <p:spPr>
          <a:xfrm>
            <a:off x="15795523" y="-1061884"/>
            <a:ext cx="2256503" cy="204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B04B4C9-C5BE-5330-EB97-C8BB480E7059}"/>
              </a:ext>
            </a:extLst>
          </p:cNvPr>
          <p:cNvSpPr/>
          <p:nvPr/>
        </p:nvSpPr>
        <p:spPr>
          <a:xfrm>
            <a:off x="15948746" y="5749270"/>
            <a:ext cx="2256503" cy="204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A638B6C-46F9-D1B4-B92B-8BD88F772418}"/>
              </a:ext>
            </a:extLst>
          </p:cNvPr>
          <p:cNvSpPr txBox="1"/>
          <p:nvPr/>
        </p:nvSpPr>
        <p:spPr>
          <a:xfrm>
            <a:off x="2043485" y="5878437"/>
            <a:ext cx="8100130" cy="630942"/>
          </a:xfrm>
          <a:prstGeom prst="rect">
            <a:avLst/>
          </a:prstGeom>
          <a:noFill/>
        </p:spPr>
        <p:txBody>
          <a:bodyPr wrap="square">
            <a:spAutoFit/>
          </a:bodyPr>
          <a:lstStyle/>
          <a:p>
            <a:pPr algn="ctr"/>
            <a:r>
              <a:rPr lang="en-US" sz="2000" b="1" i="0" dirty="0">
                <a:solidFill>
                  <a:srgbClr val="3B445B"/>
                </a:solidFill>
                <a:effectLst/>
                <a:latin typeface="Arial" panose="020B0604020202020204" pitchFamily="34" charset="0"/>
                <a:cs typeface="Arial" panose="020B0604020202020204" pitchFamily="34" charset="0"/>
              </a:rPr>
              <a:t>Repairs, Build &amp; Refurbishments</a:t>
            </a:r>
          </a:p>
          <a:p>
            <a:endParaRPr lang="en-US" sz="1500" b="0" i="0" dirty="0">
              <a:solidFill>
                <a:srgbClr val="3B445B"/>
              </a:solidFill>
              <a:effectLst/>
              <a:latin typeface="Arial" panose="020B0604020202020204" pitchFamily="34" charset="0"/>
              <a:cs typeface="Arial" panose="020B0604020202020204" pitchFamily="34" charset="0"/>
            </a:endParaRPr>
          </a:p>
        </p:txBody>
      </p:sp>
      <p:pic>
        <p:nvPicPr>
          <p:cNvPr id="7" name="Picture 6" descr="A black background with blue letters&#10;&#10;AI-generated content may be incorrect.">
            <a:extLst>
              <a:ext uri="{FF2B5EF4-FFF2-40B4-BE49-F238E27FC236}">
                <a16:creationId xmlns:a16="http://schemas.microsoft.com/office/drawing/2014/main" id="{59D67570-F4FE-093E-B519-A22C4AF4F5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9947" y="543088"/>
            <a:ext cx="1467204" cy="273476"/>
          </a:xfrm>
          <a:prstGeom prst="rect">
            <a:avLst/>
          </a:prstGeom>
        </p:spPr>
      </p:pic>
    </p:spTree>
    <p:extLst>
      <p:ext uri="{BB962C8B-B14F-4D97-AF65-F5344CB8AC3E}">
        <p14:creationId xmlns:p14="http://schemas.microsoft.com/office/powerpoint/2010/main" val="3344357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C265E-A364-E97B-80DC-BCAAA2062030}"/>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FD6DED70-AF61-D232-E0FD-7F2C538DD232}"/>
              </a:ext>
            </a:extLst>
          </p:cNvPr>
          <p:cNvGrpSpPr/>
          <p:nvPr/>
        </p:nvGrpSpPr>
        <p:grpSpPr>
          <a:xfrm>
            <a:off x="-61503001" y="1020024"/>
            <a:ext cx="71646616" cy="4793830"/>
            <a:chOff x="-24472093" y="17110285"/>
            <a:chExt cx="71646616" cy="4793830"/>
          </a:xfrm>
        </p:grpSpPr>
        <p:pic>
          <p:nvPicPr>
            <p:cNvPr id="4" name="Picture 3" descr="A cement mixer truck with people standing on it&#10;&#10;AI-generated content may be incorrect.">
              <a:extLst>
                <a:ext uri="{FF2B5EF4-FFF2-40B4-BE49-F238E27FC236}">
                  <a16:creationId xmlns:a16="http://schemas.microsoft.com/office/drawing/2014/main" id="{91B21868-FD95-CDE9-B5A0-94CD44A42FBD}"/>
                </a:ext>
              </a:extLst>
            </p:cNvPr>
            <p:cNvPicPr>
              <a:picLocks noChangeAspect="1"/>
            </p:cNvPicPr>
            <p:nvPr/>
          </p:nvPicPr>
          <p:blipFill>
            <a:blip r:embed="rId3">
              <a:extLst>
                <a:ext uri="{28A0092B-C50C-407E-A947-70E740481C1C}">
                  <a14:useLocalDpi xmlns:a14="http://schemas.microsoft.com/office/drawing/2010/main" val="0"/>
                </a:ext>
              </a:extLst>
            </a:blip>
            <a:srcRect l="4383" t="12749" b="15538"/>
            <a:stretch>
              <a:fillRect/>
            </a:stretch>
          </p:blipFill>
          <p:spPr>
            <a:xfrm>
              <a:off x="38652164" y="17110285"/>
              <a:ext cx="8522359" cy="4793827"/>
            </a:xfrm>
            <a:prstGeom prst="rect">
              <a:avLst/>
            </a:prstGeom>
          </p:spPr>
        </p:pic>
        <p:pic>
          <p:nvPicPr>
            <p:cNvPr id="3" name="Picture 2" descr="A person working on a machine&#10;&#10;AI-generated content may be incorrect.">
              <a:extLst>
                <a:ext uri="{FF2B5EF4-FFF2-40B4-BE49-F238E27FC236}">
                  <a16:creationId xmlns:a16="http://schemas.microsoft.com/office/drawing/2014/main" id="{7B1A9102-9633-9834-DF74-5C4059BB91F1}"/>
                </a:ext>
              </a:extLst>
            </p:cNvPr>
            <p:cNvPicPr>
              <a:picLocks noChangeAspect="1"/>
            </p:cNvPicPr>
            <p:nvPr/>
          </p:nvPicPr>
          <p:blipFill>
            <a:blip r:embed="rId4">
              <a:extLst>
                <a:ext uri="{28A0092B-C50C-407E-A947-70E740481C1C}">
                  <a14:useLocalDpi xmlns:a14="http://schemas.microsoft.com/office/drawing/2010/main" val="0"/>
                </a:ext>
              </a:extLst>
            </a:blip>
            <a:srcRect l="15713" t="3112" r="9991" b="22550"/>
            <a:stretch>
              <a:fillRect/>
            </a:stretch>
          </p:blipFill>
          <p:spPr>
            <a:xfrm>
              <a:off x="-15454341" y="17110286"/>
              <a:ext cx="8496883" cy="4793829"/>
            </a:xfrm>
            <a:prstGeom prst="rect">
              <a:avLst/>
            </a:prstGeom>
          </p:spPr>
        </p:pic>
        <p:pic>
          <p:nvPicPr>
            <p:cNvPr id="6" name="Picture 5" descr="A person in an orange jacket&#10;&#10;AI-generated content may be incorrect.">
              <a:extLst>
                <a:ext uri="{FF2B5EF4-FFF2-40B4-BE49-F238E27FC236}">
                  <a16:creationId xmlns:a16="http://schemas.microsoft.com/office/drawing/2014/main" id="{DADC10D9-091D-0193-0B32-27E12AAB5A3C}"/>
                </a:ext>
              </a:extLst>
            </p:cNvPr>
            <p:cNvPicPr>
              <a:picLocks noChangeAspect="1"/>
            </p:cNvPicPr>
            <p:nvPr/>
          </p:nvPicPr>
          <p:blipFill>
            <a:blip r:embed="rId5">
              <a:extLst>
                <a:ext uri="{28A0092B-C50C-407E-A947-70E740481C1C}">
                  <a14:useLocalDpi xmlns:a14="http://schemas.microsoft.com/office/drawing/2010/main" val="0"/>
                </a:ext>
              </a:extLst>
            </a:blip>
            <a:srcRect l="38765" t="9540" r="782" b="15009"/>
            <a:stretch>
              <a:fillRect/>
            </a:stretch>
          </p:blipFill>
          <p:spPr>
            <a:xfrm>
              <a:off x="-6436588" y="17110286"/>
              <a:ext cx="8496882" cy="4793828"/>
            </a:xfrm>
            <a:prstGeom prst="rect">
              <a:avLst/>
            </a:prstGeom>
          </p:spPr>
        </p:pic>
        <p:pic>
          <p:nvPicPr>
            <p:cNvPr id="13" name="Picture 12" descr="A person wearing headphones and sitting at a computer&#10;&#10;AI-generated content may be incorrect.">
              <a:extLst>
                <a:ext uri="{FF2B5EF4-FFF2-40B4-BE49-F238E27FC236}">
                  <a16:creationId xmlns:a16="http://schemas.microsoft.com/office/drawing/2014/main" id="{F57D5551-4CF7-15B3-A8EF-388449E21F90}"/>
                </a:ext>
              </a:extLst>
            </p:cNvPr>
            <p:cNvPicPr>
              <a:picLocks noChangeAspect="1"/>
            </p:cNvPicPr>
            <p:nvPr/>
          </p:nvPicPr>
          <p:blipFill>
            <a:blip r:embed="rId6">
              <a:extLst>
                <a:ext uri="{28A0092B-C50C-407E-A947-70E740481C1C}">
                  <a14:useLocalDpi xmlns:a14="http://schemas.microsoft.com/office/drawing/2010/main" val="0"/>
                </a:ext>
              </a:extLst>
            </a:blip>
            <a:srcRect l="7845" t="14231" r="7845" b="14231"/>
            <a:stretch>
              <a:fillRect/>
            </a:stretch>
          </p:blipFill>
          <p:spPr>
            <a:xfrm>
              <a:off x="-24472093" y="17110286"/>
              <a:ext cx="8496882" cy="4793828"/>
            </a:xfrm>
            <a:prstGeom prst="rect">
              <a:avLst/>
            </a:prstGeom>
          </p:spPr>
        </p:pic>
        <p:pic>
          <p:nvPicPr>
            <p:cNvPr id="17" name="Picture 16" descr="A large metal object with pipes&#10;&#10;AI-generated content may be incorrect.">
              <a:extLst>
                <a:ext uri="{FF2B5EF4-FFF2-40B4-BE49-F238E27FC236}">
                  <a16:creationId xmlns:a16="http://schemas.microsoft.com/office/drawing/2014/main" id="{443C6734-F2F3-1759-DAEF-099D510E89C8}"/>
                </a:ext>
              </a:extLst>
            </p:cNvPr>
            <p:cNvPicPr>
              <a:picLocks noChangeAspect="1"/>
            </p:cNvPicPr>
            <p:nvPr/>
          </p:nvPicPr>
          <p:blipFill>
            <a:blip r:embed="rId7">
              <a:extLst>
                <a:ext uri="{28A0092B-C50C-407E-A947-70E740481C1C}">
                  <a14:useLocalDpi xmlns:a14="http://schemas.microsoft.com/office/drawing/2010/main" val="0"/>
                </a:ext>
              </a:extLst>
            </a:blip>
            <a:srcRect l="4818" t="29923" b="29923"/>
            <a:stretch>
              <a:fillRect/>
            </a:stretch>
          </p:blipFill>
          <p:spPr>
            <a:xfrm>
              <a:off x="2581163" y="17110286"/>
              <a:ext cx="8496882" cy="4793828"/>
            </a:xfrm>
            <a:prstGeom prst="rect">
              <a:avLst/>
            </a:prstGeom>
          </p:spPr>
        </p:pic>
        <p:pic>
          <p:nvPicPr>
            <p:cNvPr id="21" name="Picture 20" descr="A group of blue and silver machines&#10;&#10;AI-generated content may be incorrect.">
              <a:extLst>
                <a:ext uri="{FF2B5EF4-FFF2-40B4-BE49-F238E27FC236}">
                  <a16:creationId xmlns:a16="http://schemas.microsoft.com/office/drawing/2014/main" id="{BAC31D7E-76AE-AD5C-ECCD-0BECD425C3FD}"/>
                </a:ext>
              </a:extLst>
            </p:cNvPr>
            <p:cNvPicPr>
              <a:picLocks noChangeAspect="1"/>
            </p:cNvPicPr>
            <p:nvPr/>
          </p:nvPicPr>
          <p:blipFill>
            <a:blip r:embed="rId8">
              <a:extLst>
                <a:ext uri="{28A0092B-C50C-407E-A947-70E740481C1C}">
                  <a14:useLocalDpi xmlns:a14="http://schemas.microsoft.com/office/drawing/2010/main" val="0"/>
                </a:ext>
              </a:extLst>
            </a:blip>
            <a:srcRect l="608" t="12874" b="12874"/>
            <a:stretch>
              <a:fillRect/>
            </a:stretch>
          </p:blipFill>
          <p:spPr>
            <a:xfrm>
              <a:off x="11598915" y="17110285"/>
              <a:ext cx="8496879" cy="4793827"/>
            </a:xfrm>
            <a:prstGeom prst="rect">
              <a:avLst/>
            </a:prstGeom>
          </p:spPr>
        </p:pic>
        <p:pic>
          <p:nvPicPr>
            <p:cNvPr id="23" name="Picture 22" descr="A person welding a piece of metal&#10;&#10;AI-generated content may be incorrect.">
              <a:extLst>
                <a:ext uri="{FF2B5EF4-FFF2-40B4-BE49-F238E27FC236}">
                  <a16:creationId xmlns:a16="http://schemas.microsoft.com/office/drawing/2014/main" id="{B442D8B4-845F-B3A3-35B4-D3380A3C3A37}"/>
                </a:ext>
              </a:extLst>
            </p:cNvPr>
            <p:cNvPicPr>
              <a:picLocks noChangeAspect="1"/>
            </p:cNvPicPr>
            <p:nvPr/>
          </p:nvPicPr>
          <p:blipFill>
            <a:blip r:embed="rId9">
              <a:extLst>
                <a:ext uri="{28A0092B-C50C-407E-A947-70E740481C1C}">
                  <a14:useLocalDpi xmlns:a14="http://schemas.microsoft.com/office/drawing/2010/main" val="0"/>
                </a:ext>
              </a:extLst>
            </a:blip>
            <a:srcRect b="6977"/>
            <a:stretch>
              <a:fillRect/>
            </a:stretch>
          </p:blipFill>
          <p:spPr>
            <a:xfrm>
              <a:off x="29634414" y="17110285"/>
              <a:ext cx="8496880" cy="4769708"/>
            </a:xfrm>
            <a:prstGeom prst="rect">
              <a:avLst/>
            </a:prstGeom>
          </p:spPr>
        </p:pic>
        <p:pic>
          <p:nvPicPr>
            <p:cNvPr id="2" name="Picture 1" descr="A stack of metal objects&#10;&#10;AI-generated content may be incorrect.">
              <a:extLst>
                <a:ext uri="{FF2B5EF4-FFF2-40B4-BE49-F238E27FC236}">
                  <a16:creationId xmlns:a16="http://schemas.microsoft.com/office/drawing/2014/main" id="{95CAB9F7-126F-EE1C-7960-9E24CA54FA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16664" y="17110285"/>
              <a:ext cx="8496880" cy="4793827"/>
            </a:xfrm>
            <a:prstGeom prst="rect">
              <a:avLst/>
            </a:prstGeom>
          </p:spPr>
        </p:pic>
      </p:grpSp>
      <p:sp>
        <p:nvSpPr>
          <p:cNvPr id="22" name="Oval 21">
            <a:extLst>
              <a:ext uri="{FF2B5EF4-FFF2-40B4-BE49-F238E27FC236}">
                <a16:creationId xmlns:a16="http://schemas.microsoft.com/office/drawing/2014/main" id="{EBE61C27-2D91-28E4-AD7F-E184CE259060}"/>
              </a:ext>
            </a:extLst>
          </p:cNvPr>
          <p:cNvSpPr>
            <a:spLocks noGrp="1" noRot="1" noMove="1" noResize="1" noEditPoints="1" noAdjustHandles="1" noChangeArrowheads="1" noChangeShapeType="1"/>
          </p:cNvSpPr>
          <p:nvPr/>
        </p:nvSpPr>
        <p:spPr>
          <a:xfrm>
            <a:off x="-4689231" y="-1916322"/>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26F7D17F-C905-FCD6-76EB-D8E975677BD3}"/>
              </a:ext>
            </a:extLst>
          </p:cNvPr>
          <p:cNvSpPr>
            <a:spLocks noGrp="1" noRot="1" noMove="1" noResize="1" noEditPoints="1" noAdjustHandles="1" noChangeArrowheads="1" noChangeShapeType="1"/>
          </p:cNvSpPr>
          <p:nvPr/>
        </p:nvSpPr>
        <p:spPr>
          <a:xfrm>
            <a:off x="-4689231" y="5463415"/>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FD5FD00B-767B-7232-E4B7-728302F619E4}"/>
              </a:ext>
            </a:extLst>
          </p:cNvPr>
          <p:cNvSpPr txBox="1"/>
          <p:nvPr/>
        </p:nvSpPr>
        <p:spPr>
          <a:xfrm>
            <a:off x="2043485" y="5878437"/>
            <a:ext cx="8100130" cy="630942"/>
          </a:xfrm>
          <a:prstGeom prst="rect">
            <a:avLst/>
          </a:prstGeom>
          <a:noFill/>
        </p:spPr>
        <p:txBody>
          <a:bodyPr wrap="square">
            <a:spAutoFit/>
          </a:bodyPr>
          <a:lstStyle/>
          <a:p>
            <a:pPr algn="ctr"/>
            <a:r>
              <a:rPr lang="en-US" sz="2000" b="1" i="0" dirty="0">
                <a:solidFill>
                  <a:srgbClr val="3B445B"/>
                </a:solidFill>
                <a:effectLst/>
                <a:latin typeface="Arial" panose="020B0604020202020204" pitchFamily="34" charset="0"/>
                <a:cs typeface="Arial" panose="020B0604020202020204" pitchFamily="34" charset="0"/>
              </a:rPr>
              <a:t>Water Treatment &amp; Monitoring</a:t>
            </a:r>
          </a:p>
          <a:p>
            <a:endParaRPr lang="en-US" sz="1500" b="0" i="0" dirty="0">
              <a:solidFill>
                <a:srgbClr val="3B445B"/>
              </a:solidFill>
              <a:effectLst/>
              <a:latin typeface="Arial" panose="020B0604020202020204" pitchFamily="34" charset="0"/>
              <a:cs typeface="Arial" panose="020B0604020202020204" pitchFamily="34" charset="0"/>
            </a:endParaRPr>
          </a:p>
        </p:txBody>
      </p:sp>
      <p:pic>
        <p:nvPicPr>
          <p:cNvPr id="7" name="Picture 6" descr="A black background with blue letters&#10;&#10;AI-generated content may be incorrect.">
            <a:extLst>
              <a:ext uri="{FF2B5EF4-FFF2-40B4-BE49-F238E27FC236}">
                <a16:creationId xmlns:a16="http://schemas.microsoft.com/office/drawing/2014/main" id="{BE0FD8C5-2516-5578-DE45-53FB38A580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9947" y="543088"/>
            <a:ext cx="1467204" cy="273476"/>
          </a:xfrm>
          <a:prstGeom prst="rect">
            <a:avLst/>
          </a:prstGeom>
        </p:spPr>
      </p:pic>
    </p:spTree>
    <p:extLst>
      <p:ext uri="{BB962C8B-B14F-4D97-AF65-F5344CB8AC3E}">
        <p14:creationId xmlns:p14="http://schemas.microsoft.com/office/powerpoint/2010/main" val="3328721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B3EC-BBE0-DF5E-5AD4-508EC2873C40}"/>
            </a:ext>
          </a:extLst>
        </p:cNvPr>
        <p:cNvGrpSpPr/>
        <p:nvPr/>
      </p:nvGrpSpPr>
      <p:grpSpPr>
        <a:xfrm>
          <a:off x="0" y="0"/>
          <a:ext cx="0" cy="0"/>
          <a:chOff x="0" y="0"/>
          <a:chExt cx="0" cy="0"/>
        </a:xfrm>
      </p:grpSpPr>
      <p:pic>
        <p:nvPicPr>
          <p:cNvPr id="5" name="Picture 4" descr="Aerial view of a large round tanks&#10;&#10;AI-generated content may be incorrect.">
            <a:extLst>
              <a:ext uri="{FF2B5EF4-FFF2-40B4-BE49-F238E27FC236}">
                <a16:creationId xmlns:a16="http://schemas.microsoft.com/office/drawing/2014/main" id="{8BAC998E-94CD-5E36-12A0-C115543F9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999" y="-287383"/>
            <a:ext cx="10973518" cy="7254239"/>
          </a:xfrm>
          <a:prstGeom prst="rect">
            <a:avLst/>
          </a:prstGeom>
        </p:spPr>
      </p:pic>
      <p:sp>
        <p:nvSpPr>
          <p:cNvPr id="3" name="TextBox 2">
            <a:extLst>
              <a:ext uri="{FF2B5EF4-FFF2-40B4-BE49-F238E27FC236}">
                <a16:creationId xmlns:a16="http://schemas.microsoft.com/office/drawing/2014/main" id="{EECBE265-87E7-9719-494C-30C8C8AB5A97}"/>
              </a:ext>
            </a:extLst>
          </p:cNvPr>
          <p:cNvSpPr txBox="1">
            <a:spLocks noGrp="1" noRot="1" noMove="1" noResize="1" noEditPoints="1" noAdjustHandles="1" noChangeArrowheads="1" noChangeShapeType="1"/>
          </p:cNvSpPr>
          <p:nvPr/>
        </p:nvSpPr>
        <p:spPr>
          <a:xfrm>
            <a:off x="702527" y="2973094"/>
            <a:ext cx="3746810"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Trusted by…</a:t>
            </a:r>
          </a:p>
        </p:txBody>
      </p:sp>
      <p:sp>
        <p:nvSpPr>
          <p:cNvPr id="9" name="Rectangle 8">
            <a:extLst>
              <a:ext uri="{FF2B5EF4-FFF2-40B4-BE49-F238E27FC236}">
                <a16:creationId xmlns:a16="http://schemas.microsoft.com/office/drawing/2014/main" id="{F1BB996B-D7B0-EA63-2A2E-9387D6D15970}"/>
              </a:ext>
            </a:extLst>
          </p:cNvPr>
          <p:cNvSpPr>
            <a:spLocks noGrp="1" noRot="1" noMove="1" noResize="1" noEditPoints="1" noAdjustHandles="1" noChangeArrowheads="1" noChangeShapeType="1"/>
          </p:cNvSpPr>
          <p:nvPr/>
        </p:nvSpPr>
        <p:spPr>
          <a:xfrm>
            <a:off x="4650059" y="-89452"/>
            <a:ext cx="7541941" cy="6947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8784388-32F2-F50A-61BA-697EB1DFB649}"/>
              </a:ext>
            </a:extLst>
          </p:cNvPr>
          <p:cNvPicPr>
            <a:picLocks noGrp="1" noRot="1" noChangeAspect="1" noMove="1" noResize="1" noEditPoints="1" noAdjustHandles="1" noChangeArrowheads="1" noChangeShapeType="1" noCrop="1"/>
          </p:cNvPicPr>
          <p:nvPr/>
        </p:nvPicPr>
        <p:blipFill>
          <a:blip r:embed="rId3"/>
          <a:stretch>
            <a:fillRect/>
          </a:stretch>
        </p:blipFill>
        <p:spPr>
          <a:xfrm>
            <a:off x="290515" y="312235"/>
            <a:ext cx="1681257" cy="312234"/>
          </a:xfrm>
          <a:prstGeom prst="rect">
            <a:avLst/>
          </a:prstGeom>
        </p:spPr>
      </p:pic>
      <p:pic>
        <p:nvPicPr>
          <p:cNvPr id="6" name="Picture 5" descr="A red text on a black background&#10;&#10;AI-generated content may be incorrect.">
            <a:extLst>
              <a:ext uri="{FF2B5EF4-FFF2-40B4-BE49-F238E27FC236}">
                <a16:creationId xmlns:a16="http://schemas.microsoft.com/office/drawing/2014/main" id="{9618F498-2E5B-573C-DBB7-62CCFD19E4D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618053" y="3052224"/>
            <a:ext cx="2198495" cy="549624"/>
          </a:xfrm>
          <a:prstGeom prst="rect">
            <a:avLst/>
          </a:prstGeom>
        </p:spPr>
      </p:pic>
      <p:pic>
        <p:nvPicPr>
          <p:cNvPr id="10" name="Picture 9" descr="A blue and green sign with white text&#10;&#10;AI-generated content may be incorrect.">
            <a:extLst>
              <a:ext uri="{FF2B5EF4-FFF2-40B4-BE49-F238E27FC236}">
                <a16:creationId xmlns:a16="http://schemas.microsoft.com/office/drawing/2014/main" id="{AB405743-FE81-A7C4-5E85-5C8FC1EBBA1A}"/>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7374760" y="4517447"/>
            <a:ext cx="2092537" cy="878702"/>
          </a:xfrm>
          <a:prstGeom prst="rect">
            <a:avLst/>
          </a:prstGeom>
        </p:spPr>
      </p:pic>
      <p:pic>
        <p:nvPicPr>
          <p:cNvPr id="12" name="Picture 11" descr="A colorful logo with text&#10;&#10;AI-generated content may be incorrect.">
            <a:extLst>
              <a:ext uri="{FF2B5EF4-FFF2-40B4-BE49-F238E27FC236}">
                <a16:creationId xmlns:a16="http://schemas.microsoft.com/office/drawing/2014/main" id="{D19129F4-51B2-6DF7-00AC-2BC3E7314D63}"/>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5336992" y="1329357"/>
            <a:ext cx="2760616" cy="1316825"/>
          </a:xfrm>
          <a:prstGeom prst="rect">
            <a:avLst/>
          </a:prstGeom>
        </p:spPr>
      </p:pic>
      <p:pic>
        <p:nvPicPr>
          <p:cNvPr id="14" name="Picture 13" descr="A yellow heart and a drop of water&#10;&#10;AI-generated content may be incorrect.">
            <a:extLst>
              <a:ext uri="{FF2B5EF4-FFF2-40B4-BE49-F238E27FC236}">
                <a16:creationId xmlns:a16="http://schemas.microsoft.com/office/drawing/2014/main" id="{01669A11-12F3-B9DA-FA69-822E7F40F62D}"/>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8713241" y="1394471"/>
            <a:ext cx="2186142" cy="899682"/>
          </a:xfrm>
          <a:prstGeom prst="rect">
            <a:avLst/>
          </a:prstGeom>
        </p:spPr>
      </p:pic>
      <p:pic>
        <p:nvPicPr>
          <p:cNvPr id="16" name="Picture 15" descr="A green logo with a circle and a green circle&#10;&#10;AI-generated content may be incorrect.">
            <a:extLst>
              <a:ext uri="{FF2B5EF4-FFF2-40B4-BE49-F238E27FC236}">
                <a16:creationId xmlns:a16="http://schemas.microsoft.com/office/drawing/2014/main" id="{DAD8F275-C1A5-28E6-BF34-269748DA9A4B}"/>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8713241" y="2719775"/>
            <a:ext cx="2186142" cy="1214523"/>
          </a:xfrm>
          <a:prstGeom prst="rect">
            <a:avLst/>
          </a:prstGeom>
        </p:spPr>
      </p:pic>
    </p:spTree>
    <p:extLst>
      <p:ext uri="{BB962C8B-B14F-4D97-AF65-F5344CB8AC3E}">
        <p14:creationId xmlns:p14="http://schemas.microsoft.com/office/powerpoint/2010/main" val="2493614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7C7A2-33CC-3D84-1633-AB9212C23192}"/>
            </a:ext>
          </a:extLst>
        </p:cNvPr>
        <p:cNvGrpSpPr/>
        <p:nvPr/>
      </p:nvGrpSpPr>
      <p:grpSpPr>
        <a:xfrm>
          <a:off x="0" y="0"/>
          <a:ext cx="0" cy="0"/>
          <a:chOff x="0" y="0"/>
          <a:chExt cx="0" cy="0"/>
        </a:xfrm>
      </p:grpSpPr>
      <p:pic>
        <p:nvPicPr>
          <p:cNvPr id="6" name="Picture 5" descr="A close-up of water with foam&#10;&#10;AI-generated content may be incorrect.">
            <a:extLst>
              <a:ext uri="{FF2B5EF4-FFF2-40B4-BE49-F238E27FC236}">
                <a16:creationId xmlns:a16="http://schemas.microsoft.com/office/drawing/2014/main" id="{4FBFF5AF-6CA8-C931-BFDD-7FC087F52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490" y="-182879"/>
            <a:ext cx="10818286" cy="7151620"/>
          </a:xfrm>
          <a:prstGeom prst="rect">
            <a:avLst/>
          </a:prstGeom>
        </p:spPr>
      </p:pic>
      <p:sp>
        <p:nvSpPr>
          <p:cNvPr id="3" name="TextBox 2">
            <a:extLst>
              <a:ext uri="{FF2B5EF4-FFF2-40B4-BE49-F238E27FC236}">
                <a16:creationId xmlns:a16="http://schemas.microsoft.com/office/drawing/2014/main" id="{A491400C-5355-1495-6562-2DEDA361E373}"/>
              </a:ext>
            </a:extLst>
          </p:cNvPr>
          <p:cNvSpPr txBox="1">
            <a:spLocks noGrp="1" noRot="1" noMove="1" noResize="1" noEditPoints="1" noAdjustHandles="1" noChangeArrowheads="1" noChangeShapeType="1"/>
          </p:cNvSpPr>
          <p:nvPr/>
        </p:nvSpPr>
        <p:spPr>
          <a:xfrm>
            <a:off x="702527" y="2973094"/>
            <a:ext cx="3746810"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Trusted by…</a:t>
            </a:r>
          </a:p>
        </p:txBody>
      </p:sp>
      <p:sp>
        <p:nvSpPr>
          <p:cNvPr id="9" name="Rectangle 8">
            <a:extLst>
              <a:ext uri="{FF2B5EF4-FFF2-40B4-BE49-F238E27FC236}">
                <a16:creationId xmlns:a16="http://schemas.microsoft.com/office/drawing/2014/main" id="{5FFC3A3A-DEE8-432F-F533-36BE93965EEA}"/>
              </a:ext>
            </a:extLst>
          </p:cNvPr>
          <p:cNvSpPr>
            <a:spLocks noGrp="1" noRot="1" noMove="1" noResize="1" noEditPoints="1" noAdjustHandles="1" noChangeArrowheads="1" noChangeShapeType="1"/>
          </p:cNvSpPr>
          <p:nvPr/>
        </p:nvSpPr>
        <p:spPr>
          <a:xfrm>
            <a:off x="4650059" y="-89452"/>
            <a:ext cx="7541941" cy="6947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555EF5E-F2BA-080A-EDD9-C830824EEDAA}"/>
              </a:ext>
            </a:extLst>
          </p:cNvPr>
          <p:cNvPicPr>
            <a:picLocks noGrp="1" noRot="1" noChangeAspect="1" noMove="1" noResize="1" noEditPoints="1" noAdjustHandles="1" noChangeArrowheads="1" noChangeShapeType="1" noCrop="1"/>
          </p:cNvPicPr>
          <p:nvPr/>
        </p:nvPicPr>
        <p:blipFill>
          <a:blip r:embed="rId3"/>
          <a:stretch>
            <a:fillRect/>
          </a:stretch>
        </p:blipFill>
        <p:spPr>
          <a:xfrm>
            <a:off x="290515" y="312235"/>
            <a:ext cx="1681257" cy="312234"/>
          </a:xfrm>
          <a:prstGeom prst="rect">
            <a:avLst/>
          </a:prstGeom>
        </p:spPr>
      </p:pic>
      <p:pic>
        <p:nvPicPr>
          <p:cNvPr id="11" name="Picture 10" descr="A logo for a company&#10;&#10;AI-generated content may be incorrect.">
            <a:extLst>
              <a:ext uri="{FF2B5EF4-FFF2-40B4-BE49-F238E27FC236}">
                <a16:creationId xmlns:a16="http://schemas.microsoft.com/office/drawing/2014/main" id="{5731B417-815D-17D2-3931-87CB3E6006D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7215079" y="3831319"/>
            <a:ext cx="2411899" cy="2411899"/>
          </a:xfrm>
          <a:prstGeom prst="rect">
            <a:avLst/>
          </a:prstGeom>
        </p:spPr>
      </p:pic>
      <p:pic>
        <p:nvPicPr>
          <p:cNvPr id="8" name="Picture 7" descr="A close-up of a logo&#10;&#10;AI-generated content may be incorrect.">
            <a:extLst>
              <a:ext uri="{FF2B5EF4-FFF2-40B4-BE49-F238E27FC236}">
                <a16:creationId xmlns:a16="http://schemas.microsoft.com/office/drawing/2014/main" id="{8B9D7E0F-52A7-EC3C-EA96-4DC6C3703C3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5987275" y="3218494"/>
            <a:ext cx="2031959" cy="925670"/>
          </a:xfrm>
          <a:prstGeom prst="rect">
            <a:avLst/>
          </a:prstGeom>
        </p:spPr>
      </p:pic>
      <p:pic>
        <p:nvPicPr>
          <p:cNvPr id="13" name="Picture 12" descr="A blue and green logo&#10;&#10;AI-generated content may be incorrect.">
            <a:extLst>
              <a:ext uri="{FF2B5EF4-FFF2-40B4-BE49-F238E27FC236}">
                <a16:creationId xmlns:a16="http://schemas.microsoft.com/office/drawing/2014/main" id="{6D343830-AE99-50D2-8981-C188CB349ECC}"/>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8711249" y="2060449"/>
            <a:ext cx="1987731" cy="654295"/>
          </a:xfrm>
          <a:prstGeom prst="rect">
            <a:avLst/>
          </a:prstGeom>
        </p:spPr>
      </p:pic>
      <p:pic>
        <p:nvPicPr>
          <p:cNvPr id="15" name="Picture 14" descr="A logo with blue and green text&#10;&#10;AI-generated content may be incorrect.">
            <a:extLst>
              <a:ext uri="{FF2B5EF4-FFF2-40B4-BE49-F238E27FC236}">
                <a16:creationId xmlns:a16="http://schemas.microsoft.com/office/drawing/2014/main" id="{BE35A430-32BF-81B6-41FE-6375B8330FD8}"/>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5987275" y="1483059"/>
            <a:ext cx="2169301" cy="1202325"/>
          </a:xfrm>
          <a:prstGeom prst="rect">
            <a:avLst/>
          </a:prstGeom>
        </p:spPr>
      </p:pic>
      <p:pic>
        <p:nvPicPr>
          <p:cNvPr id="17" name="Picture 16" descr="A black and white text&#10;&#10;AI-generated content may be incorrect.">
            <a:extLst>
              <a:ext uri="{FF2B5EF4-FFF2-40B4-BE49-F238E27FC236}">
                <a16:creationId xmlns:a16="http://schemas.microsoft.com/office/drawing/2014/main" id="{CA63AA26-AD3E-191A-CAF7-C7E81A88CE2D}"/>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8665562" y="3439022"/>
            <a:ext cx="2031959" cy="613821"/>
          </a:xfrm>
          <a:prstGeom prst="rect">
            <a:avLst/>
          </a:prstGeom>
        </p:spPr>
      </p:pic>
    </p:spTree>
    <p:extLst>
      <p:ext uri="{BB962C8B-B14F-4D97-AF65-F5344CB8AC3E}">
        <p14:creationId xmlns:p14="http://schemas.microsoft.com/office/powerpoint/2010/main" val="295608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C549C-980E-9AC6-78E1-24BF84F4074A}"/>
            </a:ext>
          </a:extLst>
        </p:cNvPr>
        <p:cNvGrpSpPr/>
        <p:nvPr/>
      </p:nvGrpSpPr>
      <p:grpSpPr>
        <a:xfrm>
          <a:off x="0" y="0"/>
          <a:ext cx="0" cy="0"/>
          <a:chOff x="0" y="0"/>
          <a:chExt cx="0" cy="0"/>
        </a:xfrm>
      </p:grpSpPr>
      <p:pic>
        <p:nvPicPr>
          <p:cNvPr id="5" name="Picture 4" descr="A pile of gravel with a conveyor belt&#10;&#10;AI-generated content may be incorrect.">
            <a:extLst>
              <a:ext uri="{FF2B5EF4-FFF2-40B4-BE49-F238E27FC236}">
                <a16:creationId xmlns:a16="http://schemas.microsoft.com/office/drawing/2014/main" id="{F9AE7939-199E-D656-3FFB-1B96BF73D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650" y="-1370940"/>
            <a:ext cx="12586273" cy="8320380"/>
          </a:xfrm>
          <a:prstGeom prst="rect">
            <a:avLst/>
          </a:prstGeom>
        </p:spPr>
      </p:pic>
      <p:sp>
        <p:nvSpPr>
          <p:cNvPr id="3" name="TextBox 2">
            <a:extLst>
              <a:ext uri="{FF2B5EF4-FFF2-40B4-BE49-F238E27FC236}">
                <a16:creationId xmlns:a16="http://schemas.microsoft.com/office/drawing/2014/main" id="{D9A6E167-8850-D37F-DDE5-AC7FD1BFF91D}"/>
              </a:ext>
            </a:extLst>
          </p:cNvPr>
          <p:cNvSpPr txBox="1">
            <a:spLocks noGrp="1" noRot="1" noMove="1" noResize="1" noEditPoints="1" noAdjustHandles="1" noChangeArrowheads="1" noChangeShapeType="1"/>
          </p:cNvSpPr>
          <p:nvPr/>
        </p:nvSpPr>
        <p:spPr>
          <a:xfrm>
            <a:off x="702527" y="2973094"/>
            <a:ext cx="3746810"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Trusted by…</a:t>
            </a:r>
          </a:p>
        </p:txBody>
      </p:sp>
      <p:sp>
        <p:nvSpPr>
          <p:cNvPr id="9" name="Rectangle 8">
            <a:extLst>
              <a:ext uri="{FF2B5EF4-FFF2-40B4-BE49-F238E27FC236}">
                <a16:creationId xmlns:a16="http://schemas.microsoft.com/office/drawing/2014/main" id="{F109E7EF-318C-8206-EB1B-C05667008C40}"/>
              </a:ext>
            </a:extLst>
          </p:cNvPr>
          <p:cNvSpPr>
            <a:spLocks noGrp="1" noRot="1" noMove="1" noResize="1" noEditPoints="1" noAdjustHandles="1" noChangeArrowheads="1" noChangeShapeType="1"/>
          </p:cNvSpPr>
          <p:nvPr/>
        </p:nvSpPr>
        <p:spPr>
          <a:xfrm>
            <a:off x="4650059" y="-89452"/>
            <a:ext cx="7541941" cy="6947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B45FE77-8FD9-2B6A-6CD3-6F5B906D26C9}"/>
              </a:ext>
            </a:extLst>
          </p:cNvPr>
          <p:cNvPicPr>
            <a:picLocks noGrp="1" noRot="1" noChangeAspect="1" noMove="1" noResize="1" noEditPoints="1" noAdjustHandles="1" noChangeArrowheads="1" noChangeShapeType="1" noCrop="1"/>
          </p:cNvPicPr>
          <p:nvPr/>
        </p:nvPicPr>
        <p:blipFill>
          <a:blip r:embed="rId3"/>
          <a:stretch>
            <a:fillRect/>
          </a:stretch>
        </p:blipFill>
        <p:spPr>
          <a:xfrm>
            <a:off x="290515" y="312235"/>
            <a:ext cx="1681257" cy="312234"/>
          </a:xfrm>
          <a:prstGeom prst="rect">
            <a:avLst/>
          </a:prstGeom>
        </p:spPr>
      </p:pic>
      <p:pic>
        <p:nvPicPr>
          <p:cNvPr id="6" name="Picture 5" descr="A logo of a company&#10;&#10;AI-generated content may be incorrect.">
            <a:extLst>
              <a:ext uri="{FF2B5EF4-FFF2-40B4-BE49-F238E27FC236}">
                <a16:creationId xmlns:a16="http://schemas.microsoft.com/office/drawing/2014/main" id="{A152E3FC-C4C5-FDC1-2EEC-5764BB478BC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580019" y="3235452"/>
            <a:ext cx="3512820" cy="3512820"/>
          </a:xfrm>
          <a:prstGeom prst="rect">
            <a:avLst/>
          </a:prstGeom>
        </p:spPr>
      </p:pic>
      <p:pic>
        <p:nvPicPr>
          <p:cNvPr id="10" name="Picture 9" descr="A close-up of a logo&#10;&#10;AI-generated content may be incorrect.">
            <a:extLst>
              <a:ext uri="{FF2B5EF4-FFF2-40B4-BE49-F238E27FC236}">
                <a16:creationId xmlns:a16="http://schemas.microsoft.com/office/drawing/2014/main" id="{12E1399F-6433-B1C4-0CE0-2764AC4BB8A0}"/>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8206476" y="3015882"/>
            <a:ext cx="3282997" cy="1185197"/>
          </a:xfrm>
          <a:prstGeom prst="rect">
            <a:avLst/>
          </a:prstGeom>
        </p:spPr>
      </p:pic>
      <p:pic>
        <p:nvPicPr>
          <p:cNvPr id="12" name="Picture 11" descr="A blue and white logo&#10;&#10;AI-generated content may be incorrect.">
            <a:extLst>
              <a:ext uri="{FF2B5EF4-FFF2-40B4-BE49-F238E27FC236}">
                <a16:creationId xmlns:a16="http://schemas.microsoft.com/office/drawing/2014/main" id="{9D4D68DB-3517-41C8-4D5F-29B19E5D3E65}"/>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5374158" y="2848640"/>
            <a:ext cx="2986350" cy="1352439"/>
          </a:xfrm>
          <a:prstGeom prst="rect">
            <a:avLst/>
          </a:prstGeom>
        </p:spPr>
      </p:pic>
      <p:pic>
        <p:nvPicPr>
          <p:cNvPr id="14" name="Picture 13" descr="A blue and white logo&#10;&#10;AI-generated content may be incorrect.">
            <a:extLst>
              <a:ext uri="{FF2B5EF4-FFF2-40B4-BE49-F238E27FC236}">
                <a16:creationId xmlns:a16="http://schemas.microsoft.com/office/drawing/2014/main" id="{978FE49A-F2E3-83BE-D5C1-573497B4E8D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8552444" y="1703255"/>
            <a:ext cx="2494162" cy="678644"/>
          </a:xfrm>
          <a:prstGeom prst="rect">
            <a:avLst/>
          </a:prstGeom>
        </p:spPr>
      </p:pic>
      <p:pic>
        <p:nvPicPr>
          <p:cNvPr id="16" name="Picture 15" descr="A red and black logo&#10;&#10;AI-generated content may be incorrect.">
            <a:extLst>
              <a:ext uri="{FF2B5EF4-FFF2-40B4-BE49-F238E27FC236}">
                <a16:creationId xmlns:a16="http://schemas.microsoft.com/office/drawing/2014/main" id="{67CCBC4E-2958-23CF-4468-67635099EF45}"/>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5427331" y="1278397"/>
            <a:ext cx="2581290" cy="1103502"/>
          </a:xfrm>
          <a:prstGeom prst="rect">
            <a:avLst/>
          </a:prstGeom>
        </p:spPr>
      </p:pic>
    </p:spTree>
    <p:extLst>
      <p:ext uri="{BB962C8B-B14F-4D97-AF65-F5344CB8AC3E}">
        <p14:creationId xmlns:p14="http://schemas.microsoft.com/office/powerpoint/2010/main" val="907737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D4523-A583-0AC1-C6B3-3DDC8D3916DB}"/>
            </a:ext>
          </a:extLst>
        </p:cNvPr>
        <p:cNvGrpSpPr/>
        <p:nvPr/>
      </p:nvGrpSpPr>
      <p:grpSpPr>
        <a:xfrm>
          <a:off x="0" y="0"/>
          <a:ext cx="0" cy="0"/>
          <a:chOff x="0" y="0"/>
          <a:chExt cx="0" cy="0"/>
        </a:xfrm>
      </p:grpSpPr>
      <p:pic>
        <p:nvPicPr>
          <p:cNvPr id="6" name="Picture 5" descr="A person working on a computer&#10;&#10;AI-generated content may be incorrect.">
            <a:extLst>
              <a:ext uri="{FF2B5EF4-FFF2-40B4-BE49-F238E27FC236}">
                <a16:creationId xmlns:a16="http://schemas.microsoft.com/office/drawing/2014/main" id="{3C480B52-6FFD-5009-AD6E-EA88D7CF658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b="3734"/>
          <a:stretch>
            <a:fillRect/>
          </a:stretch>
        </p:blipFill>
        <p:spPr>
          <a:xfrm>
            <a:off x="0" y="-1"/>
            <a:ext cx="12192000" cy="6858001"/>
          </a:xfrm>
          <a:prstGeom prst="rect">
            <a:avLst/>
          </a:prstGeom>
        </p:spPr>
      </p:pic>
      <p:sp>
        <p:nvSpPr>
          <p:cNvPr id="15" name="TextBox 14">
            <a:extLst>
              <a:ext uri="{FF2B5EF4-FFF2-40B4-BE49-F238E27FC236}">
                <a16:creationId xmlns:a16="http://schemas.microsoft.com/office/drawing/2014/main" id="{BD2C2571-4B01-A46A-DF2A-C46389D77F31}"/>
              </a:ext>
            </a:extLst>
          </p:cNvPr>
          <p:cNvSpPr txBox="1">
            <a:spLocks noGrp="1" noRot="1" noMove="1" noResize="1" noEditPoints="1" noAdjustHandles="1" noChangeArrowheads="1" noChangeShapeType="1"/>
          </p:cNvSpPr>
          <p:nvPr/>
        </p:nvSpPr>
        <p:spPr>
          <a:xfrm>
            <a:off x="537845" y="5035320"/>
            <a:ext cx="4670987" cy="553998"/>
          </a:xfrm>
          <a:prstGeom prst="rect">
            <a:avLst/>
          </a:prstGeom>
          <a:noFill/>
        </p:spPr>
        <p:txBody>
          <a:bodyPr wrap="square" rtlCol="0">
            <a:spAutoFit/>
          </a:bodyPr>
          <a:lstStyle/>
          <a:p>
            <a:r>
              <a:rPr lang="en-US" sz="3000" b="1" dirty="0">
                <a:solidFill>
                  <a:srgbClr val="AADFF0"/>
                </a:solidFill>
                <a:latin typeface="Arial" panose="020B0604020202020204" pitchFamily="34" charset="0"/>
                <a:cs typeface="Arial" panose="020B0604020202020204" pitchFamily="34" charset="0"/>
              </a:rPr>
              <a:t>Sustainability</a:t>
            </a:r>
          </a:p>
        </p:txBody>
      </p:sp>
      <p:sp>
        <p:nvSpPr>
          <p:cNvPr id="2" name="TextBox 1">
            <a:extLst>
              <a:ext uri="{FF2B5EF4-FFF2-40B4-BE49-F238E27FC236}">
                <a16:creationId xmlns:a16="http://schemas.microsoft.com/office/drawing/2014/main" id="{4EBA5CCD-8D4F-242D-7007-A3D6C705E651}"/>
              </a:ext>
            </a:extLst>
          </p:cNvPr>
          <p:cNvSpPr txBox="1">
            <a:spLocks noGrp="1" noRot="1" noMove="1" noResize="1" noEditPoints="1" noAdjustHandles="1" noChangeArrowheads="1" noChangeShapeType="1"/>
          </p:cNvSpPr>
          <p:nvPr/>
        </p:nvSpPr>
        <p:spPr>
          <a:xfrm>
            <a:off x="537845" y="5764029"/>
            <a:ext cx="5391423" cy="861774"/>
          </a:xfrm>
          <a:prstGeom prst="rect">
            <a:avLst/>
          </a:prstGeom>
          <a:noFill/>
        </p:spPr>
        <p:txBody>
          <a:bodyPr wrap="square">
            <a:spAutoFit/>
          </a:bodyPr>
          <a:lstStyle/>
          <a:p>
            <a:r>
              <a:rPr lang="en-US" sz="1500" dirty="0">
                <a:solidFill>
                  <a:schemeClr val="bg1"/>
                </a:solidFill>
                <a:effectLst/>
                <a:latin typeface="Arial" panose="020B0604020202020204" pitchFamily="34" charset="0"/>
                <a:cs typeface="Arial" panose="020B0604020202020204" pitchFamily="34" charset="0"/>
              </a:rPr>
              <a:t>We drive sustainability though efficiency, taking </a:t>
            </a:r>
          </a:p>
          <a:p>
            <a:r>
              <a:rPr lang="en-US" sz="1500" dirty="0">
                <a:solidFill>
                  <a:schemeClr val="bg1"/>
                </a:solidFill>
                <a:effectLst/>
                <a:latin typeface="Arial" panose="020B0604020202020204" pitchFamily="34" charset="0"/>
                <a:cs typeface="Arial" panose="020B0604020202020204" pitchFamily="34" charset="0"/>
              </a:rPr>
              <a:t>accountability for the environment, people and the economy.</a:t>
            </a:r>
          </a:p>
          <a:p>
            <a:endParaRPr lang="en-US" sz="2000" dirty="0">
              <a:effectLst/>
              <a:latin typeface="Arial" panose="020B0604020202020204" pitchFamily="34" charset="0"/>
              <a:cs typeface="Arial" panose="020B0604020202020204" pitchFamily="34" charset="0"/>
            </a:endParaRPr>
          </a:p>
        </p:txBody>
      </p:sp>
      <p:pic>
        <p:nvPicPr>
          <p:cNvPr id="5" name="Picture 4" descr="A black background with blue letters&#10;&#10;AI-generated content may be incorrect.">
            <a:extLst>
              <a:ext uri="{FF2B5EF4-FFF2-40B4-BE49-F238E27FC236}">
                <a16:creationId xmlns:a16="http://schemas.microsoft.com/office/drawing/2014/main" id="{B1162DFB-7464-9A88-056D-DA913BF8F2CA}"/>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650393" y="4606034"/>
            <a:ext cx="1467204" cy="273476"/>
          </a:xfrm>
          <a:prstGeom prst="rect">
            <a:avLst/>
          </a:prstGeom>
        </p:spPr>
      </p:pic>
    </p:spTree>
    <p:extLst>
      <p:ext uri="{BB962C8B-B14F-4D97-AF65-F5344CB8AC3E}">
        <p14:creationId xmlns:p14="http://schemas.microsoft.com/office/powerpoint/2010/main" val="2898249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E3364-50DE-F411-8B4E-8485DA125D6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9394C13-72DA-62E4-A7B4-90CF96C508A1}"/>
              </a:ext>
            </a:extLst>
          </p:cNvPr>
          <p:cNvSpPr txBox="1"/>
          <p:nvPr/>
        </p:nvSpPr>
        <p:spPr>
          <a:xfrm>
            <a:off x="1196458" y="3554834"/>
            <a:ext cx="3289663" cy="1708160"/>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Audex manufacture dewatering pumps for dirty water, mud sludge, and abrasive slurries. </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The pumps run fully submerged in sumps, wedge pits or open-water lagoons.</a:t>
            </a:r>
          </a:p>
        </p:txBody>
      </p:sp>
      <p:pic>
        <p:nvPicPr>
          <p:cNvPr id="13" name="Picture 12" descr="A blue and black logo&#10;&#10;AI-generated content may be incorrect.">
            <a:extLst>
              <a:ext uri="{FF2B5EF4-FFF2-40B4-BE49-F238E27FC236}">
                <a16:creationId xmlns:a16="http://schemas.microsoft.com/office/drawing/2014/main" id="{D3A1C4BE-5FDA-5546-7C8B-FAD46BD6D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538" y="2732607"/>
            <a:ext cx="2474194" cy="913780"/>
          </a:xfrm>
          <a:prstGeom prst="rect">
            <a:avLst/>
          </a:prstGeom>
        </p:spPr>
      </p:pic>
      <p:sp>
        <p:nvSpPr>
          <p:cNvPr id="12" name="TextBox 11">
            <a:extLst>
              <a:ext uri="{FF2B5EF4-FFF2-40B4-BE49-F238E27FC236}">
                <a16:creationId xmlns:a16="http://schemas.microsoft.com/office/drawing/2014/main" id="{3A277B20-ACF0-1BDA-5710-E62C08F4F73C}"/>
              </a:ext>
            </a:extLst>
          </p:cNvPr>
          <p:cNvSpPr txBox="1"/>
          <p:nvPr/>
        </p:nvSpPr>
        <p:spPr>
          <a:xfrm>
            <a:off x="1196458" y="1305830"/>
            <a:ext cx="3584011" cy="1015663"/>
          </a:xfrm>
          <a:prstGeom prst="rect">
            <a:avLst/>
          </a:prstGeom>
          <a:noFill/>
        </p:spPr>
        <p:txBody>
          <a:bodyPr wrap="square" rtlCol="0">
            <a:spAutoFit/>
          </a:bodyPr>
          <a:lstStyle/>
          <a:p>
            <a:r>
              <a:rPr lang="en-GB" sz="3000" b="1" dirty="0">
                <a:solidFill>
                  <a:srgbClr val="3B445B"/>
                </a:solidFill>
                <a:latin typeface="Arial" panose="020B0604020202020204" pitchFamily="34" charset="0"/>
                <a:cs typeface="Arial" panose="020B0604020202020204" pitchFamily="34" charset="0"/>
              </a:rPr>
              <a:t>Our </a:t>
            </a:r>
          </a:p>
          <a:p>
            <a:r>
              <a:rPr lang="en-GB" sz="3000" b="1" dirty="0">
                <a:solidFill>
                  <a:srgbClr val="3B445B"/>
                </a:solidFill>
                <a:latin typeface="Arial" panose="020B0604020202020204" pitchFamily="34" charset="0"/>
                <a:cs typeface="Arial" panose="020B0604020202020204" pitchFamily="34" charset="0"/>
              </a:rPr>
              <a:t>Products</a:t>
            </a:r>
          </a:p>
        </p:txBody>
      </p:sp>
      <p:pic>
        <p:nvPicPr>
          <p:cNvPr id="5" name="Picture 4" descr="A black background with blue letters&#10;&#10;AI-generated content may be incorrect.">
            <a:extLst>
              <a:ext uri="{FF2B5EF4-FFF2-40B4-BE49-F238E27FC236}">
                <a16:creationId xmlns:a16="http://schemas.microsoft.com/office/drawing/2014/main" id="{86E1F661-D246-AF1C-E7D0-8E158BEF8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50" y="391024"/>
            <a:ext cx="1467204" cy="273476"/>
          </a:xfrm>
          <a:prstGeom prst="rect">
            <a:avLst/>
          </a:prstGeom>
        </p:spPr>
      </p:pic>
      <p:grpSp>
        <p:nvGrpSpPr>
          <p:cNvPr id="30" name="Group 29">
            <a:extLst>
              <a:ext uri="{FF2B5EF4-FFF2-40B4-BE49-F238E27FC236}">
                <a16:creationId xmlns:a16="http://schemas.microsoft.com/office/drawing/2014/main" id="{7D931739-66F6-F5D2-5090-C489D76E636A}"/>
              </a:ext>
            </a:extLst>
          </p:cNvPr>
          <p:cNvGrpSpPr/>
          <p:nvPr/>
        </p:nvGrpSpPr>
        <p:grpSpPr>
          <a:xfrm>
            <a:off x="5899557" y="-4654955"/>
            <a:ext cx="5100214" cy="33032619"/>
            <a:chOff x="14315409" y="-4671284"/>
            <a:chExt cx="5100214" cy="33032619"/>
          </a:xfrm>
        </p:grpSpPr>
        <p:pic>
          <p:nvPicPr>
            <p:cNvPr id="7" name="Picture 6" descr="A large metal container with pipes&#10;&#10;AI-generated content may be incorrect.">
              <a:extLst>
                <a:ext uri="{FF2B5EF4-FFF2-40B4-BE49-F238E27FC236}">
                  <a16:creationId xmlns:a16="http://schemas.microsoft.com/office/drawing/2014/main" id="{DA6CDA3D-7977-50DC-00D1-DDC7CD6BF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3876" y="12093241"/>
              <a:ext cx="5091747" cy="5091747"/>
            </a:xfrm>
            <a:prstGeom prst="rect">
              <a:avLst/>
            </a:prstGeom>
          </p:spPr>
        </p:pic>
        <p:pic>
          <p:nvPicPr>
            <p:cNvPr id="9" name="Picture 8" descr="A close-up of a hole in a bucket&#10;&#10;AI-generated content may be incorrect.">
              <a:extLst>
                <a:ext uri="{FF2B5EF4-FFF2-40B4-BE49-F238E27FC236}">
                  <a16:creationId xmlns:a16="http://schemas.microsoft.com/office/drawing/2014/main" id="{0392D6C5-4DE9-3350-A61E-8D1F8E2F69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5409" y="916891"/>
              <a:ext cx="5091747" cy="5091747"/>
            </a:xfrm>
            <a:prstGeom prst="rect">
              <a:avLst/>
            </a:prstGeom>
          </p:spPr>
        </p:pic>
        <p:pic>
          <p:nvPicPr>
            <p:cNvPr id="11" name="Picture 10" descr="A machine on a stand&#10;&#10;AI-generated content may be incorrect.">
              <a:extLst>
                <a:ext uri="{FF2B5EF4-FFF2-40B4-BE49-F238E27FC236}">
                  <a16:creationId xmlns:a16="http://schemas.microsoft.com/office/drawing/2014/main" id="{A754F2AA-E3B9-2CA1-2FE4-75AE5C0D88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15409" y="6505066"/>
              <a:ext cx="5091747" cy="5091747"/>
            </a:xfrm>
            <a:prstGeom prst="rect">
              <a:avLst/>
            </a:prstGeom>
          </p:spPr>
        </p:pic>
        <p:pic>
          <p:nvPicPr>
            <p:cNvPr id="15" name="Picture 14" descr="A large blue and silver pipe system&#10;&#10;AI-generated content may be incorrect.">
              <a:extLst>
                <a:ext uri="{FF2B5EF4-FFF2-40B4-BE49-F238E27FC236}">
                  <a16:creationId xmlns:a16="http://schemas.microsoft.com/office/drawing/2014/main" id="{F1C0E6A8-4D5B-F7B6-6DDC-27002E00CE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15409" y="17681414"/>
              <a:ext cx="5091747" cy="5091747"/>
            </a:xfrm>
            <a:prstGeom prst="rect">
              <a:avLst/>
            </a:prstGeom>
          </p:spPr>
        </p:pic>
        <p:pic>
          <p:nvPicPr>
            <p:cNvPr id="17" name="Picture 16" descr="A green machine with white containers&#10;&#10;AI-generated content may be incorrect.">
              <a:extLst>
                <a:ext uri="{FF2B5EF4-FFF2-40B4-BE49-F238E27FC236}">
                  <a16:creationId xmlns:a16="http://schemas.microsoft.com/office/drawing/2014/main" id="{DF3F4F39-D7D0-AB91-2B16-5A4759C060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15409" y="-4671284"/>
              <a:ext cx="5091747" cy="5091747"/>
            </a:xfrm>
            <a:prstGeom prst="rect">
              <a:avLst/>
            </a:prstGeom>
          </p:spPr>
        </p:pic>
        <p:pic>
          <p:nvPicPr>
            <p:cNvPr id="18" name="Picture 17" descr="A green machine with white containers&#10;&#10;AI-generated content may be incorrect.">
              <a:extLst>
                <a:ext uri="{FF2B5EF4-FFF2-40B4-BE49-F238E27FC236}">
                  <a16:creationId xmlns:a16="http://schemas.microsoft.com/office/drawing/2014/main" id="{D072DF2D-711C-261F-15D5-2CF033C40C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23876" y="23269588"/>
              <a:ext cx="5091747" cy="5091747"/>
            </a:xfrm>
            <a:prstGeom prst="rect">
              <a:avLst/>
            </a:prstGeom>
          </p:spPr>
        </p:pic>
      </p:grpSp>
    </p:spTree>
    <p:extLst>
      <p:ext uri="{BB962C8B-B14F-4D97-AF65-F5344CB8AC3E}">
        <p14:creationId xmlns:p14="http://schemas.microsoft.com/office/powerpoint/2010/main" val="2444891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07BA6-58B2-2226-A1EE-15F6B9E8FBFA}"/>
            </a:ext>
          </a:extLst>
        </p:cNvPr>
        <p:cNvGrpSpPr/>
        <p:nvPr/>
      </p:nvGrpSpPr>
      <p:grpSpPr>
        <a:xfrm>
          <a:off x="0" y="0"/>
          <a:ext cx="0" cy="0"/>
          <a:chOff x="0" y="0"/>
          <a:chExt cx="0" cy="0"/>
        </a:xfrm>
      </p:grpSpPr>
      <p:pic>
        <p:nvPicPr>
          <p:cNvPr id="5" name="Picture 4" descr="A black background with blue letters&#10;&#10;AI-generated content may be incorrect.">
            <a:extLst>
              <a:ext uri="{FF2B5EF4-FFF2-40B4-BE49-F238E27FC236}">
                <a16:creationId xmlns:a16="http://schemas.microsoft.com/office/drawing/2014/main" id="{2ECBCF7D-EF41-1214-9601-D480E7F61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550" y="391024"/>
            <a:ext cx="1467204" cy="273476"/>
          </a:xfrm>
          <a:prstGeom prst="rect">
            <a:avLst/>
          </a:prstGeom>
        </p:spPr>
      </p:pic>
      <p:grpSp>
        <p:nvGrpSpPr>
          <p:cNvPr id="30" name="Group 29">
            <a:extLst>
              <a:ext uri="{FF2B5EF4-FFF2-40B4-BE49-F238E27FC236}">
                <a16:creationId xmlns:a16="http://schemas.microsoft.com/office/drawing/2014/main" id="{7BADB8B4-8FA6-F8B1-A845-8F6C85E85423}"/>
              </a:ext>
            </a:extLst>
          </p:cNvPr>
          <p:cNvGrpSpPr/>
          <p:nvPr/>
        </p:nvGrpSpPr>
        <p:grpSpPr>
          <a:xfrm>
            <a:off x="5903790" y="-10255655"/>
            <a:ext cx="5100214" cy="33032619"/>
            <a:chOff x="14315409" y="-4671284"/>
            <a:chExt cx="5100214" cy="33032619"/>
          </a:xfrm>
        </p:grpSpPr>
        <p:pic>
          <p:nvPicPr>
            <p:cNvPr id="7" name="Picture 6" descr="A large metal container with pipes&#10;&#10;AI-generated content may be incorrect.">
              <a:extLst>
                <a:ext uri="{FF2B5EF4-FFF2-40B4-BE49-F238E27FC236}">
                  <a16:creationId xmlns:a16="http://schemas.microsoft.com/office/drawing/2014/main" id="{FA0EEF05-17C6-D5C5-D04F-E660FF2B9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3876" y="12093241"/>
              <a:ext cx="5091747" cy="5091747"/>
            </a:xfrm>
            <a:prstGeom prst="rect">
              <a:avLst/>
            </a:prstGeom>
          </p:spPr>
        </p:pic>
        <p:pic>
          <p:nvPicPr>
            <p:cNvPr id="9" name="Picture 8" descr="A close-up of a hole in a bucket&#10;&#10;AI-generated content may be incorrect.">
              <a:extLst>
                <a:ext uri="{FF2B5EF4-FFF2-40B4-BE49-F238E27FC236}">
                  <a16:creationId xmlns:a16="http://schemas.microsoft.com/office/drawing/2014/main" id="{F50B2171-86B1-F945-B486-626420BED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5409" y="916891"/>
              <a:ext cx="5091747" cy="5091747"/>
            </a:xfrm>
            <a:prstGeom prst="rect">
              <a:avLst/>
            </a:prstGeom>
          </p:spPr>
        </p:pic>
        <p:pic>
          <p:nvPicPr>
            <p:cNvPr id="11" name="Picture 10" descr="A machine on a stand&#10;&#10;AI-generated content may be incorrect.">
              <a:extLst>
                <a:ext uri="{FF2B5EF4-FFF2-40B4-BE49-F238E27FC236}">
                  <a16:creationId xmlns:a16="http://schemas.microsoft.com/office/drawing/2014/main" id="{88357315-9302-FF54-791D-71C5CA0FE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5409" y="6505066"/>
              <a:ext cx="5091747" cy="5091747"/>
            </a:xfrm>
            <a:prstGeom prst="rect">
              <a:avLst/>
            </a:prstGeom>
          </p:spPr>
        </p:pic>
        <p:pic>
          <p:nvPicPr>
            <p:cNvPr id="15" name="Picture 14" descr="A large blue and silver pipe system&#10;&#10;AI-generated content may be incorrect.">
              <a:extLst>
                <a:ext uri="{FF2B5EF4-FFF2-40B4-BE49-F238E27FC236}">
                  <a16:creationId xmlns:a16="http://schemas.microsoft.com/office/drawing/2014/main" id="{833ECE33-3798-E93E-9064-D2D607DA7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15409" y="17681414"/>
              <a:ext cx="5091747" cy="5091747"/>
            </a:xfrm>
            <a:prstGeom prst="rect">
              <a:avLst/>
            </a:prstGeom>
          </p:spPr>
        </p:pic>
        <p:pic>
          <p:nvPicPr>
            <p:cNvPr id="17" name="Picture 16" descr="A green machine with white containers&#10;&#10;AI-generated content may be incorrect.">
              <a:extLst>
                <a:ext uri="{FF2B5EF4-FFF2-40B4-BE49-F238E27FC236}">
                  <a16:creationId xmlns:a16="http://schemas.microsoft.com/office/drawing/2014/main" id="{18D23AD9-1A28-D3B1-D11E-DF940D0A18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15409" y="-4671284"/>
              <a:ext cx="5091747" cy="5091747"/>
            </a:xfrm>
            <a:prstGeom prst="rect">
              <a:avLst/>
            </a:prstGeom>
          </p:spPr>
        </p:pic>
        <p:pic>
          <p:nvPicPr>
            <p:cNvPr id="18" name="Picture 17" descr="A green machine with white containers&#10;&#10;AI-generated content may be incorrect.">
              <a:extLst>
                <a:ext uri="{FF2B5EF4-FFF2-40B4-BE49-F238E27FC236}">
                  <a16:creationId xmlns:a16="http://schemas.microsoft.com/office/drawing/2014/main" id="{84EB06EC-7650-0FFF-4F9D-65514190FE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23876" y="23269588"/>
              <a:ext cx="5091747" cy="5091747"/>
            </a:xfrm>
            <a:prstGeom prst="rect">
              <a:avLst/>
            </a:prstGeom>
          </p:spPr>
        </p:pic>
      </p:grpSp>
      <p:sp>
        <p:nvSpPr>
          <p:cNvPr id="2" name="TextBox 1">
            <a:extLst>
              <a:ext uri="{FF2B5EF4-FFF2-40B4-BE49-F238E27FC236}">
                <a16:creationId xmlns:a16="http://schemas.microsoft.com/office/drawing/2014/main" id="{6B407763-0B80-28F2-AFB1-1377D010E11D}"/>
              </a:ext>
            </a:extLst>
          </p:cNvPr>
          <p:cNvSpPr txBox="1"/>
          <p:nvPr/>
        </p:nvSpPr>
        <p:spPr>
          <a:xfrm>
            <a:off x="1196456" y="2880189"/>
            <a:ext cx="3289663" cy="1477328"/>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SlurryPro manufacture centrifugal slurry pumps for abrasive slurries. </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The range is </a:t>
            </a:r>
            <a:r>
              <a:rPr lang="en-US" sz="1500" dirty="0" err="1">
                <a:latin typeface="Arial" panose="020B0604020202020204" pitchFamily="34" charset="0"/>
                <a:cs typeface="Arial" panose="020B0604020202020204" pitchFamily="34" charset="0"/>
              </a:rPr>
              <a:t>optimised</a:t>
            </a:r>
            <a:r>
              <a:rPr lang="en-US" sz="1500" dirty="0">
                <a:latin typeface="Arial" panose="020B0604020202020204" pitchFamily="34" charset="0"/>
                <a:cs typeface="Arial" panose="020B0604020202020204" pitchFamily="34" charset="0"/>
              </a:rPr>
              <a:t> for longer wear-life, reduced downtime, and lower operating cost.</a:t>
            </a:r>
          </a:p>
        </p:txBody>
      </p:sp>
      <p:pic>
        <p:nvPicPr>
          <p:cNvPr id="3" name="Picture 2" descr="A red and black logo&#10;&#10;AI-generated content may be incorrect.">
            <a:extLst>
              <a:ext uri="{FF2B5EF4-FFF2-40B4-BE49-F238E27FC236}">
                <a16:creationId xmlns:a16="http://schemas.microsoft.com/office/drawing/2014/main" id="{7AA7B8C6-40FC-25EA-BE56-D0A5FA7C63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2537" y="2217098"/>
            <a:ext cx="3289664" cy="466135"/>
          </a:xfrm>
          <a:prstGeom prst="rect">
            <a:avLst/>
          </a:prstGeom>
        </p:spPr>
      </p:pic>
    </p:spTree>
    <p:extLst>
      <p:ext uri="{BB962C8B-B14F-4D97-AF65-F5344CB8AC3E}">
        <p14:creationId xmlns:p14="http://schemas.microsoft.com/office/powerpoint/2010/main" val="741089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6C546-C80A-70B9-66D4-11EC1679BA02}"/>
            </a:ext>
          </a:extLst>
        </p:cNvPr>
        <p:cNvGrpSpPr/>
        <p:nvPr/>
      </p:nvGrpSpPr>
      <p:grpSpPr>
        <a:xfrm>
          <a:off x="0" y="0"/>
          <a:ext cx="0" cy="0"/>
          <a:chOff x="0" y="0"/>
          <a:chExt cx="0" cy="0"/>
        </a:xfrm>
      </p:grpSpPr>
      <p:pic>
        <p:nvPicPr>
          <p:cNvPr id="4" name="Picture 3" descr="Several machines with pipes&#10;&#10;AI-generated content may be incorrect.">
            <a:extLst>
              <a:ext uri="{FF2B5EF4-FFF2-40B4-BE49-F238E27FC236}">
                <a16:creationId xmlns:a16="http://schemas.microsoft.com/office/drawing/2014/main" id="{FF65D64C-5FF7-1F03-C70A-0E090542D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453"/>
            <a:ext cx="12192000" cy="6858000"/>
          </a:xfrm>
          <a:prstGeom prst="rect">
            <a:avLst/>
          </a:prstGeom>
        </p:spPr>
      </p:pic>
      <p:sp>
        <p:nvSpPr>
          <p:cNvPr id="15" name="TextBox 14">
            <a:extLst>
              <a:ext uri="{FF2B5EF4-FFF2-40B4-BE49-F238E27FC236}">
                <a16:creationId xmlns:a16="http://schemas.microsoft.com/office/drawing/2014/main" id="{93AC6D35-7BE4-633F-08FF-370474385199}"/>
              </a:ext>
            </a:extLst>
          </p:cNvPr>
          <p:cNvSpPr txBox="1">
            <a:spLocks/>
          </p:cNvSpPr>
          <p:nvPr/>
        </p:nvSpPr>
        <p:spPr>
          <a:xfrm>
            <a:off x="4759568" y="4858028"/>
            <a:ext cx="6309995" cy="1061829"/>
          </a:xfrm>
          <a:prstGeom prst="rect">
            <a:avLst/>
          </a:prstGeom>
          <a:noFill/>
        </p:spPr>
        <p:txBody>
          <a:bodyPr wrap="square" rtlCol="0">
            <a:spAutoFit/>
          </a:bodyPr>
          <a:lstStyle/>
          <a:p>
            <a:r>
              <a:rPr lang="en-US" sz="2100" b="1" dirty="0">
                <a:solidFill>
                  <a:srgbClr val="3B445B"/>
                </a:solidFill>
                <a:latin typeface="Arial" panose="020B0604020202020204" pitchFamily="34" charset="0"/>
                <a:cs typeface="Arial" panose="020B0604020202020204" pitchFamily="34" charset="0"/>
              </a:rPr>
              <a:t>Our purpose is to be the most responsive pump company globally — delivering fast, reliable solutions when our customers need them most.</a:t>
            </a:r>
          </a:p>
        </p:txBody>
      </p:sp>
      <p:pic>
        <p:nvPicPr>
          <p:cNvPr id="2" name="Picture 1" descr="A black and grey logo&#10;&#10;AI-generated content may be incorrect.">
            <a:extLst>
              <a:ext uri="{FF2B5EF4-FFF2-40B4-BE49-F238E27FC236}">
                <a16:creationId xmlns:a16="http://schemas.microsoft.com/office/drawing/2014/main" id="{16656154-8887-693E-1861-1515A8FDE3CC}"/>
              </a:ext>
            </a:extLst>
          </p:cNvPr>
          <p:cNvPicPr/>
          <p:nvPr/>
        </p:nvPicPr>
        <p:blipFill>
          <a:blip r:embed="rId3">
            <a:extLst>
              <a:ext uri="{28A0092B-C50C-407E-A947-70E740481C1C}">
                <a14:useLocalDpi xmlns:a14="http://schemas.microsoft.com/office/drawing/2010/main" val="0"/>
              </a:ext>
            </a:extLst>
          </a:blip>
          <a:stretch>
            <a:fillRect/>
          </a:stretch>
        </p:blipFill>
        <p:spPr>
          <a:xfrm>
            <a:off x="1352059" y="4935884"/>
            <a:ext cx="2368063" cy="906115"/>
          </a:xfrm>
          <a:prstGeom prst="rect">
            <a:avLst/>
          </a:prstGeom>
        </p:spPr>
      </p:pic>
    </p:spTree>
    <p:extLst>
      <p:ext uri="{BB962C8B-B14F-4D97-AF65-F5344CB8AC3E}">
        <p14:creationId xmlns:p14="http://schemas.microsoft.com/office/powerpoint/2010/main" val="304052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D3195-EC74-8957-1D33-42BD84564721}"/>
            </a:ext>
          </a:extLst>
        </p:cNvPr>
        <p:cNvGrpSpPr/>
        <p:nvPr/>
      </p:nvGrpSpPr>
      <p:grpSpPr>
        <a:xfrm>
          <a:off x="0" y="0"/>
          <a:ext cx="0" cy="0"/>
          <a:chOff x="0" y="0"/>
          <a:chExt cx="0" cy="0"/>
        </a:xfrm>
      </p:grpSpPr>
      <p:pic>
        <p:nvPicPr>
          <p:cNvPr id="5" name="Picture 4" descr="A black background with blue letters&#10;&#10;AI-generated content may be incorrect.">
            <a:extLst>
              <a:ext uri="{FF2B5EF4-FFF2-40B4-BE49-F238E27FC236}">
                <a16:creationId xmlns:a16="http://schemas.microsoft.com/office/drawing/2014/main" id="{CBD5C01E-9216-5948-CDD6-14C22EC8F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550" y="391024"/>
            <a:ext cx="1467204" cy="273476"/>
          </a:xfrm>
          <a:prstGeom prst="rect">
            <a:avLst/>
          </a:prstGeom>
        </p:spPr>
      </p:pic>
      <p:grpSp>
        <p:nvGrpSpPr>
          <p:cNvPr id="30" name="Group 29">
            <a:extLst>
              <a:ext uri="{FF2B5EF4-FFF2-40B4-BE49-F238E27FC236}">
                <a16:creationId xmlns:a16="http://schemas.microsoft.com/office/drawing/2014/main" id="{618AD128-02A7-A9DF-7B85-6AF86363B7D0}"/>
              </a:ext>
            </a:extLst>
          </p:cNvPr>
          <p:cNvGrpSpPr/>
          <p:nvPr/>
        </p:nvGrpSpPr>
        <p:grpSpPr>
          <a:xfrm>
            <a:off x="5895323" y="-15851810"/>
            <a:ext cx="5100214" cy="33032619"/>
            <a:chOff x="14315409" y="-4671284"/>
            <a:chExt cx="5100214" cy="33032619"/>
          </a:xfrm>
        </p:grpSpPr>
        <p:pic>
          <p:nvPicPr>
            <p:cNvPr id="7" name="Picture 6" descr="A large metal container with pipes&#10;&#10;AI-generated content may be incorrect.">
              <a:extLst>
                <a:ext uri="{FF2B5EF4-FFF2-40B4-BE49-F238E27FC236}">
                  <a16:creationId xmlns:a16="http://schemas.microsoft.com/office/drawing/2014/main" id="{AB4F5D67-2273-E208-490B-F5F2EF6E5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3876" y="12093241"/>
              <a:ext cx="5091747" cy="5091747"/>
            </a:xfrm>
            <a:prstGeom prst="rect">
              <a:avLst/>
            </a:prstGeom>
          </p:spPr>
        </p:pic>
        <p:pic>
          <p:nvPicPr>
            <p:cNvPr id="9" name="Picture 8" descr="A close-up of a hole in a bucket&#10;&#10;AI-generated content may be incorrect.">
              <a:extLst>
                <a:ext uri="{FF2B5EF4-FFF2-40B4-BE49-F238E27FC236}">
                  <a16:creationId xmlns:a16="http://schemas.microsoft.com/office/drawing/2014/main" id="{4CB94FEB-B9BB-2509-5BF0-E27BA0EFA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5409" y="916891"/>
              <a:ext cx="5091747" cy="5091747"/>
            </a:xfrm>
            <a:prstGeom prst="rect">
              <a:avLst/>
            </a:prstGeom>
          </p:spPr>
        </p:pic>
        <p:pic>
          <p:nvPicPr>
            <p:cNvPr id="11" name="Picture 10" descr="A machine on a stand&#10;&#10;AI-generated content may be incorrect.">
              <a:extLst>
                <a:ext uri="{FF2B5EF4-FFF2-40B4-BE49-F238E27FC236}">
                  <a16:creationId xmlns:a16="http://schemas.microsoft.com/office/drawing/2014/main" id="{45ECC6BF-874E-D434-2BF8-4344E52DD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5409" y="6505066"/>
              <a:ext cx="5091747" cy="5091747"/>
            </a:xfrm>
            <a:prstGeom prst="rect">
              <a:avLst/>
            </a:prstGeom>
          </p:spPr>
        </p:pic>
        <p:pic>
          <p:nvPicPr>
            <p:cNvPr id="15" name="Picture 14" descr="A large blue and silver pipe system&#10;&#10;AI-generated content may be incorrect.">
              <a:extLst>
                <a:ext uri="{FF2B5EF4-FFF2-40B4-BE49-F238E27FC236}">
                  <a16:creationId xmlns:a16="http://schemas.microsoft.com/office/drawing/2014/main" id="{9FF012CA-63EE-28B4-574D-5EB7622D1B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15409" y="17681414"/>
              <a:ext cx="5091747" cy="5091747"/>
            </a:xfrm>
            <a:prstGeom prst="rect">
              <a:avLst/>
            </a:prstGeom>
          </p:spPr>
        </p:pic>
        <p:pic>
          <p:nvPicPr>
            <p:cNvPr id="17" name="Picture 16" descr="A green machine with white containers&#10;&#10;AI-generated content may be incorrect.">
              <a:extLst>
                <a:ext uri="{FF2B5EF4-FFF2-40B4-BE49-F238E27FC236}">
                  <a16:creationId xmlns:a16="http://schemas.microsoft.com/office/drawing/2014/main" id="{DBD7D6F5-7FB5-5766-EB17-9BDDB648CE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15409" y="-4671284"/>
              <a:ext cx="5091747" cy="5091747"/>
            </a:xfrm>
            <a:prstGeom prst="rect">
              <a:avLst/>
            </a:prstGeom>
          </p:spPr>
        </p:pic>
        <p:pic>
          <p:nvPicPr>
            <p:cNvPr id="18" name="Picture 17" descr="A green machine with white containers&#10;&#10;AI-generated content may be incorrect.">
              <a:extLst>
                <a:ext uri="{FF2B5EF4-FFF2-40B4-BE49-F238E27FC236}">
                  <a16:creationId xmlns:a16="http://schemas.microsoft.com/office/drawing/2014/main" id="{1AD95AB4-F90F-D04C-477F-8AF70ED5B6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23876" y="23269588"/>
              <a:ext cx="5091747" cy="5091747"/>
            </a:xfrm>
            <a:prstGeom prst="rect">
              <a:avLst/>
            </a:prstGeom>
          </p:spPr>
        </p:pic>
      </p:grpSp>
      <p:sp>
        <p:nvSpPr>
          <p:cNvPr id="2" name="TextBox 1">
            <a:extLst>
              <a:ext uri="{FF2B5EF4-FFF2-40B4-BE49-F238E27FC236}">
                <a16:creationId xmlns:a16="http://schemas.microsoft.com/office/drawing/2014/main" id="{026B7750-8CA0-2DE6-D2E6-37974386277E}"/>
              </a:ext>
            </a:extLst>
          </p:cNvPr>
          <p:cNvSpPr txBox="1"/>
          <p:nvPr/>
        </p:nvSpPr>
        <p:spPr>
          <a:xfrm>
            <a:off x="1196456" y="2880189"/>
            <a:ext cx="3289663" cy="1708160"/>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LSM Pumps manufacture </a:t>
            </a:r>
          </a:p>
          <a:p>
            <a:r>
              <a:rPr lang="en-US" sz="1500" dirty="0">
                <a:latin typeface="Arial" panose="020B0604020202020204" pitchFamily="34" charset="0"/>
                <a:cs typeface="Arial" panose="020B0604020202020204" pitchFamily="34" charset="0"/>
              </a:rPr>
              <a:t>heavy-duty peristaltic pumps for difficult sludge duties. </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High solids, high density, semi-dry, or shear-sensitive – LSM pumps </a:t>
            </a:r>
          </a:p>
          <a:p>
            <a:r>
              <a:rPr lang="en-US" sz="1500" dirty="0">
                <a:latin typeface="Arial" panose="020B0604020202020204" pitchFamily="34" charset="0"/>
                <a:cs typeface="Arial" panose="020B0604020202020204" pitchFamily="34" charset="0"/>
              </a:rPr>
              <a:t>just keep rolling.</a:t>
            </a:r>
          </a:p>
        </p:txBody>
      </p:sp>
      <p:pic>
        <p:nvPicPr>
          <p:cNvPr id="3" name="Picture 2" descr="A red letter on a white background&#10;&#10;AI-generated content may be incorrect.">
            <a:extLst>
              <a:ext uri="{FF2B5EF4-FFF2-40B4-BE49-F238E27FC236}">
                <a16:creationId xmlns:a16="http://schemas.microsoft.com/office/drawing/2014/main" id="{FCC34229-901C-993E-F726-44A35CE3D1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6456" y="2157741"/>
            <a:ext cx="1231088" cy="499572"/>
          </a:xfrm>
          <a:prstGeom prst="rect">
            <a:avLst/>
          </a:prstGeom>
        </p:spPr>
      </p:pic>
    </p:spTree>
    <p:extLst>
      <p:ext uri="{BB962C8B-B14F-4D97-AF65-F5344CB8AC3E}">
        <p14:creationId xmlns:p14="http://schemas.microsoft.com/office/powerpoint/2010/main" val="3170719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07681-E8FB-69F0-FFD0-B628DF65AE45}"/>
            </a:ext>
          </a:extLst>
        </p:cNvPr>
        <p:cNvGrpSpPr/>
        <p:nvPr/>
      </p:nvGrpSpPr>
      <p:grpSpPr>
        <a:xfrm>
          <a:off x="0" y="0"/>
          <a:ext cx="0" cy="0"/>
          <a:chOff x="0" y="0"/>
          <a:chExt cx="0" cy="0"/>
        </a:xfrm>
      </p:grpSpPr>
      <p:pic>
        <p:nvPicPr>
          <p:cNvPr id="5" name="Picture 4" descr="A black background with blue letters&#10;&#10;AI-generated content may be incorrect.">
            <a:extLst>
              <a:ext uri="{FF2B5EF4-FFF2-40B4-BE49-F238E27FC236}">
                <a16:creationId xmlns:a16="http://schemas.microsoft.com/office/drawing/2014/main" id="{869ACEF5-8930-08AB-13D7-F3C7168E8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550" y="391024"/>
            <a:ext cx="1467204" cy="273476"/>
          </a:xfrm>
          <a:prstGeom prst="rect">
            <a:avLst/>
          </a:prstGeom>
        </p:spPr>
      </p:pic>
      <p:grpSp>
        <p:nvGrpSpPr>
          <p:cNvPr id="30" name="Group 29">
            <a:extLst>
              <a:ext uri="{FF2B5EF4-FFF2-40B4-BE49-F238E27FC236}">
                <a16:creationId xmlns:a16="http://schemas.microsoft.com/office/drawing/2014/main" id="{A6BDFFD3-AD09-3014-D295-D072B15FE7BB}"/>
              </a:ext>
            </a:extLst>
          </p:cNvPr>
          <p:cNvGrpSpPr/>
          <p:nvPr/>
        </p:nvGrpSpPr>
        <p:grpSpPr>
          <a:xfrm>
            <a:off x="5895323" y="-21440724"/>
            <a:ext cx="5100214" cy="33032619"/>
            <a:chOff x="14315409" y="-4671284"/>
            <a:chExt cx="5100214" cy="33032619"/>
          </a:xfrm>
        </p:grpSpPr>
        <p:pic>
          <p:nvPicPr>
            <p:cNvPr id="7" name="Picture 6" descr="A large metal container with pipes&#10;&#10;AI-generated content may be incorrect.">
              <a:extLst>
                <a:ext uri="{FF2B5EF4-FFF2-40B4-BE49-F238E27FC236}">
                  <a16:creationId xmlns:a16="http://schemas.microsoft.com/office/drawing/2014/main" id="{11517029-5D50-2B98-9090-A86CC7858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3876" y="12093241"/>
              <a:ext cx="5091747" cy="5091747"/>
            </a:xfrm>
            <a:prstGeom prst="rect">
              <a:avLst/>
            </a:prstGeom>
          </p:spPr>
        </p:pic>
        <p:pic>
          <p:nvPicPr>
            <p:cNvPr id="9" name="Picture 8" descr="A close-up of a hole in a bucket&#10;&#10;AI-generated content may be incorrect.">
              <a:extLst>
                <a:ext uri="{FF2B5EF4-FFF2-40B4-BE49-F238E27FC236}">
                  <a16:creationId xmlns:a16="http://schemas.microsoft.com/office/drawing/2014/main" id="{C49B040F-8045-D53D-9BCF-7ABE371F0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5409" y="916891"/>
              <a:ext cx="5091747" cy="5091747"/>
            </a:xfrm>
            <a:prstGeom prst="rect">
              <a:avLst/>
            </a:prstGeom>
          </p:spPr>
        </p:pic>
        <p:pic>
          <p:nvPicPr>
            <p:cNvPr id="11" name="Picture 10" descr="A machine on a stand&#10;&#10;AI-generated content may be incorrect.">
              <a:extLst>
                <a:ext uri="{FF2B5EF4-FFF2-40B4-BE49-F238E27FC236}">
                  <a16:creationId xmlns:a16="http://schemas.microsoft.com/office/drawing/2014/main" id="{71ED87FF-4838-78E2-908F-696618D915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5409" y="6505066"/>
              <a:ext cx="5091747" cy="5091747"/>
            </a:xfrm>
            <a:prstGeom prst="rect">
              <a:avLst/>
            </a:prstGeom>
          </p:spPr>
        </p:pic>
        <p:pic>
          <p:nvPicPr>
            <p:cNvPr id="15" name="Picture 14" descr="A large blue and silver pipe system&#10;&#10;AI-generated content may be incorrect.">
              <a:extLst>
                <a:ext uri="{FF2B5EF4-FFF2-40B4-BE49-F238E27FC236}">
                  <a16:creationId xmlns:a16="http://schemas.microsoft.com/office/drawing/2014/main" id="{FA2C437D-6EBA-AFDE-DBCE-D856CE861A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15409" y="17681414"/>
              <a:ext cx="5091747" cy="5091747"/>
            </a:xfrm>
            <a:prstGeom prst="rect">
              <a:avLst/>
            </a:prstGeom>
          </p:spPr>
        </p:pic>
        <p:pic>
          <p:nvPicPr>
            <p:cNvPr id="17" name="Picture 16" descr="A green machine with white containers&#10;&#10;AI-generated content may be incorrect.">
              <a:extLst>
                <a:ext uri="{FF2B5EF4-FFF2-40B4-BE49-F238E27FC236}">
                  <a16:creationId xmlns:a16="http://schemas.microsoft.com/office/drawing/2014/main" id="{A9D9349B-BA1B-AEB9-914D-8313693F28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15409" y="-4671284"/>
              <a:ext cx="5091747" cy="5091747"/>
            </a:xfrm>
            <a:prstGeom prst="rect">
              <a:avLst/>
            </a:prstGeom>
          </p:spPr>
        </p:pic>
        <p:pic>
          <p:nvPicPr>
            <p:cNvPr id="18" name="Picture 17" descr="A green machine with white containers&#10;&#10;AI-generated content may be incorrect.">
              <a:extLst>
                <a:ext uri="{FF2B5EF4-FFF2-40B4-BE49-F238E27FC236}">
                  <a16:creationId xmlns:a16="http://schemas.microsoft.com/office/drawing/2014/main" id="{4F2D7077-5BF0-65A7-25BF-FE6F65D8E1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23876" y="23269588"/>
              <a:ext cx="5091747" cy="5091747"/>
            </a:xfrm>
            <a:prstGeom prst="rect">
              <a:avLst/>
            </a:prstGeom>
          </p:spPr>
        </p:pic>
      </p:grpSp>
      <p:pic>
        <p:nvPicPr>
          <p:cNvPr id="2" name="Picture 1" descr="A logo with text and a silhouette of a person&#10;&#10;AI-generated content may be incorrect.">
            <a:extLst>
              <a:ext uri="{FF2B5EF4-FFF2-40B4-BE49-F238E27FC236}">
                <a16:creationId xmlns:a16="http://schemas.microsoft.com/office/drawing/2014/main" id="{28AAAEDD-397F-570A-0BF4-958CAD782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6466" y="2013749"/>
            <a:ext cx="2476756" cy="915730"/>
          </a:xfrm>
          <a:prstGeom prst="rect">
            <a:avLst/>
          </a:prstGeom>
        </p:spPr>
      </p:pic>
      <p:sp>
        <p:nvSpPr>
          <p:cNvPr id="3" name="TextBox 2">
            <a:extLst>
              <a:ext uri="{FF2B5EF4-FFF2-40B4-BE49-F238E27FC236}">
                <a16:creationId xmlns:a16="http://schemas.microsoft.com/office/drawing/2014/main" id="{9DFF3269-60EB-0A8F-6AC2-FCCF195D67C3}"/>
              </a:ext>
            </a:extLst>
          </p:cNvPr>
          <p:cNvSpPr txBox="1"/>
          <p:nvPr/>
        </p:nvSpPr>
        <p:spPr>
          <a:xfrm>
            <a:off x="1196467" y="3071020"/>
            <a:ext cx="3289663" cy="1015663"/>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Developed for improved wear-life, energy efficiency, and ease of maintenance, Toro provide a better pump for niche process fluids.</a:t>
            </a:r>
          </a:p>
        </p:txBody>
      </p:sp>
    </p:spTree>
    <p:extLst>
      <p:ext uri="{BB962C8B-B14F-4D97-AF65-F5344CB8AC3E}">
        <p14:creationId xmlns:p14="http://schemas.microsoft.com/office/powerpoint/2010/main" val="1793736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F2FDC-77CC-9720-BFD0-4ED5DFB8ECB5}"/>
            </a:ext>
          </a:extLst>
        </p:cNvPr>
        <p:cNvGrpSpPr/>
        <p:nvPr/>
      </p:nvGrpSpPr>
      <p:grpSpPr>
        <a:xfrm>
          <a:off x="0" y="0"/>
          <a:ext cx="0" cy="0"/>
          <a:chOff x="0" y="0"/>
          <a:chExt cx="0" cy="0"/>
        </a:xfrm>
      </p:grpSpPr>
      <p:pic>
        <p:nvPicPr>
          <p:cNvPr id="5" name="Picture 4" descr="A black background with blue letters&#10;&#10;AI-generated content may be incorrect.">
            <a:extLst>
              <a:ext uri="{FF2B5EF4-FFF2-40B4-BE49-F238E27FC236}">
                <a16:creationId xmlns:a16="http://schemas.microsoft.com/office/drawing/2014/main" id="{A493E4C8-1529-02CB-CD3B-67A1BA339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550" y="391024"/>
            <a:ext cx="1467204" cy="273476"/>
          </a:xfrm>
          <a:prstGeom prst="rect">
            <a:avLst/>
          </a:prstGeom>
        </p:spPr>
      </p:pic>
      <p:grpSp>
        <p:nvGrpSpPr>
          <p:cNvPr id="30" name="Group 29">
            <a:extLst>
              <a:ext uri="{FF2B5EF4-FFF2-40B4-BE49-F238E27FC236}">
                <a16:creationId xmlns:a16="http://schemas.microsoft.com/office/drawing/2014/main" id="{A58C4A2E-B9E2-7A50-5890-BDA7BA580A71}"/>
              </a:ext>
            </a:extLst>
          </p:cNvPr>
          <p:cNvGrpSpPr/>
          <p:nvPr/>
        </p:nvGrpSpPr>
        <p:grpSpPr>
          <a:xfrm>
            <a:off x="5895323" y="-27023981"/>
            <a:ext cx="5100214" cy="33032619"/>
            <a:chOff x="14315409" y="-4671284"/>
            <a:chExt cx="5100214" cy="33032619"/>
          </a:xfrm>
        </p:grpSpPr>
        <p:pic>
          <p:nvPicPr>
            <p:cNvPr id="7" name="Picture 6" descr="A large metal container with pipes&#10;&#10;AI-generated content may be incorrect.">
              <a:extLst>
                <a:ext uri="{FF2B5EF4-FFF2-40B4-BE49-F238E27FC236}">
                  <a16:creationId xmlns:a16="http://schemas.microsoft.com/office/drawing/2014/main" id="{468C58D3-088A-4546-EE20-392D565F7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3876" y="12093241"/>
              <a:ext cx="5091747" cy="5091747"/>
            </a:xfrm>
            <a:prstGeom prst="rect">
              <a:avLst/>
            </a:prstGeom>
          </p:spPr>
        </p:pic>
        <p:pic>
          <p:nvPicPr>
            <p:cNvPr id="9" name="Picture 8" descr="A close-up of a hole in a bucket&#10;&#10;AI-generated content may be incorrect.">
              <a:extLst>
                <a:ext uri="{FF2B5EF4-FFF2-40B4-BE49-F238E27FC236}">
                  <a16:creationId xmlns:a16="http://schemas.microsoft.com/office/drawing/2014/main" id="{D25EA4E7-0B06-6A9F-7B0A-829E1F77C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5409" y="916891"/>
              <a:ext cx="5091747" cy="5091747"/>
            </a:xfrm>
            <a:prstGeom prst="rect">
              <a:avLst/>
            </a:prstGeom>
          </p:spPr>
        </p:pic>
        <p:pic>
          <p:nvPicPr>
            <p:cNvPr id="11" name="Picture 10" descr="A machine on a stand&#10;&#10;AI-generated content may be incorrect.">
              <a:extLst>
                <a:ext uri="{FF2B5EF4-FFF2-40B4-BE49-F238E27FC236}">
                  <a16:creationId xmlns:a16="http://schemas.microsoft.com/office/drawing/2014/main" id="{A9A5FBFB-2321-D453-93D5-614EFEA6E8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5409" y="6505066"/>
              <a:ext cx="5091747" cy="5091747"/>
            </a:xfrm>
            <a:prstGeom prst="rect">
              <a:avLst/>
            </a:prstGeom>
          </p:spPr>
        </p:pic>
        <p:pic>
          <p:nvPicPr>
            <p:cNvPr id="15" name="Picture 14" descr="A large blue and silver pipe system&#10;&#10;AI-generated content may be incorrect.">
              <a:extLst>
                <a:ext uri="{FF2B5EF4-FFF2-40B4-BE49-F238E27FC236}">
                  <a16:creationId xmlns:a16="http://schemas.microsoft.com/office/drawing/2014/main" id="{D20D9F08-B578-D1A8-3048-9109A52C48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15409" y="17681414"/>
              <a:ext cx="5091747" cy="5091747"/>
            </a:xfrm>
            <a:prstGeom prst="rect">
              <a:avLst/>
            </a:prstGeom>
          </p:spPr>
        </p:pic>
        <p:pic>
          <p:nvPicPr>
            <p:cNvPr id="17" name="Picture 16" descr="A green machine with white containers&#10;&#10;AI-generated content may be incorrect.">
              <a:extLst>
                <a:ext uri="{FF2B5EF4-FFF2-40B4-BE49-F238E27FC236}">
                  <a16:creationId xmlns:a16="http://schemas.microsoft.com/office/drawing/2014/main" id="{DDE5E1F9-8026-F1AC-2C18-74FAA34FAF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15409" y="-4671284"/>
              <a:ext cx="5091747" cy="5091747"/>
            </a:xfrm>
            <a:prstGeom prst="rect">
              <a:avLst/>
            </a:prstGeom>
          </p:spPr>
        </p:pic>
        <p:pic>
          <p:nvPicPr>
            <p:cNvPr id="18" name="Picture 17" descr="A green machine with white containers&#10;&#10;AI-generated content may be incorrect.">
              <a:extLst>
                <a:ext uri="{FF2B5EF4-FFF2-40B4-BE49-F238E27FC236}">
                  <a16:creationId xmlns:a16="http://schemas.microsoft.com/office/drawing/2014/main" id="{034FE523-59DC-36C1-0988-134B430635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23876" y="23269588"/>
              <a:ext cx="5091747" cy="5091747"/>
            </a:xfrm>
            <a:prstGeom prst="rect">
              <a:avLst/>
            </a:prstGeom>
          </p:spPr>
        </p:pic>
      </p:grpSp>
      <p:sp>
        <p:nvSpPr>
          <p:cNvPr id="2" name="TextBox 1">
            <a:extLst>
              <a:ext uri="{FF2B5EF4-FFF2-40B4-BE49-F238E27FC236}">
                <a16:creationId xmlns:a16="http://schemas.microsoft.com/office/drawing/2014/main" id="{8E338359-C5E9-A087-9D3E-6799F46993F4}"/>
              </a:ext>
            </a:extLst>
          </p:cNvPr>
          <p:cNvSpPr txBox="1"/>
          <p:nvPr/>
        </p:nvSpPr>
        <p:spPr>
          <a:xfrm>
            <a:off x="1196456" y="2880189"/>
            <a:ext cx="3289663" cy="1708160"/>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EnviroHub is a modular, water test and treat system for silt, turbidity, pollution removal and pH correction.</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EnviroHub is supported by Senteos – a cloud-based answer for monitoring and recording data 24/7.</a:t>
            </a:r>
          </a:p>
        </p:txBody>
      </p:sp>
      <p:pic>
        <p:nvPicPr>
          <p:cNvPr id="3" name="Picture 2" descr="A green and black logo&#10;&#10;AI-generated content may be incorrect.">
            <a:extLst>
              <a:ext uri="{FF2B5EF4-FFF2-40B4-BE49-F238E27FC236}">
                <a16:creationId xmlns:a16="http://schemas.microsoft.com/office/drawing/2014/main" id="{DA09C15C-DF9E-876A-4871-692DDF71E5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7254" y="1994351"/>
            <a:ext cx="2625132" cy="612620"/>
          </a:xfrm>
          <a:prstGeom prst="rect">
            <a:avLst/>
          </a:prstGeom>
        </p:spPr>
      </p:pic>
    </p:spTree>
    <p:extLst>
      <p:ext uri="{BB962C8B-B14F-4D97-AF65-F5344CB8AC3E}">
        <p14:creationId xmlns:p14="http://schemas.microsoft.com/office/powerpoint/2010/main" val="1972545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61FDBF-1FCB-9FE4-542B-D0E35B4F74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64185" y="4180980"/>
            <a:ext cx="11008822" cy="1390996"/>
          </a:xfrm>
          <a:prstGeom prst="rect">
            <a:avLst/>
          </a:prstGeom>
        </p:spPr>
      </p:pic>
      <p:pic>
        <p:nvPicPr>
          <p:cNvPr id="6" name="Picture 5" descr="A person in a black shirt&#10;&#10;AI-generated content may be incorrect.">
            <a:extLst>
              <a:ext uri="{FF2B5EF4-FFF2-40B4-BE49-F238E27FC236}">
                <a16:creationId xmlns:a16="http://schemas.microsoft.com/office/drawing/2014/main" id="{E1BF8FD8-6F3B-E7AD-ED2C-98954C60464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75269" y="2137448"/>
            <a:ext cx="10997738" cy="1379913"/>
          </a:xfrm>
          <a:prstGeom prst="rect">
            <a:avLst/>
          </a:prstGeom>
        </p:spPr>
      </p:pic>
      <p:sp>
        <p:nvSpPr>
          <p:cNvPr id="3" name="TextBox 2">
            <a:extLst>
              <a:ext uri="{FF2B5EF4-FFF2-40B4-BE49-F238E27FC236}">
                <a16:creationId xmlns:a16="http://schemas.microsoft.com/office/drawing/2014/main" id="{B98F7409-E142-9CF2-0946-A87F39AE3CBA}"/>
              </a:ext>
            </a:extLst>
          </p:cNvPr>
          <p:cNvSpPr txBox="1">
            <a:spLocks noGrp="1" noRot="1" noMove="1" noResize="1" noEditPoints="1" noAdjustHandles="1" noChangeArrowheads="1" noChangeShapeType="1"/>
          </p:cNvSpPr>
          <p:nvPr/>
        </p:nvSpPr>
        <p:spPr>
          <a:xfrm>
            <a:off x="475212" y="446714"/>
            <a:ext cx="3184314" cy="553998"/>
          </a:xfrm>
          <a:prstGeom prst="rect">
            <a:avLst/>
          </a:prstGeom>
          <a:noFill/>
        </p:spPr>
        <p:txBody>
          <a:bodyPr wrap="square" rtlCol="0">
            <a:spAutoFit/>
          </a:bodyPr>
          <a:lstStyle/>
          <a:p>
            <a:r>
              <a:rPr lang="en-US" sz="3000" b="1" dirty="0">
                <a:solidFill>
                  <a:srgbClr val="313A4C"/>
                </a:solidFill>
                <a:latin typeface="Arial" panose="020B0604020202020204" pitchFamily="34" charset="0"/>
                <a:cs typeface="Arial" panose="020B0604020202020204" pitchFamily="34" charset="0"/>
              </a:rPr>
              <a:t>Meet the Team</a:t>
            </a:r>
          </a:p>
        </p:txBody>
      </p:sp>
      <p:sp>
        <p:nvSpPr>
          <p:cNvPr id="22" name="TextBox 21">
            <a:extLst>
              <a:ext uri="{FF2B5EF4-FFF2-40B4-BE49-F238E27FC236}">
                <a16:creationId xmlns:a16="http://schemas.microsoft.com/office/drawing/2014/main" id="{546BB54D-3F8D-1E9C-F61A-8D5D3637244B}"/>
              </a:ext>
            </a:extLst>
          </p:cNvPr>
          <p:cNvSpPr txBox="1">
            <a:spLocks noGrp="1" noRot="1" noMove="1" noResize="1" noEditPoints="1" noAdjustHandles="1" noChangeArrowheads="1" noChangeShapeType="1"/>
          </p:cNvSpPr>
          <p:nvPr/>
        </p:nvSpPr>
        <p:spPr>
          <a:xfrm>
            <a:off x="524459" y="3631566"/>
            <a:ext cx="1568824" cy="738664"/>
          </a:xfrm>
          <a:prstGeom prst="rect">
            <a:avLst/>
          </a:prstGeom>
          <a:noFill/>
        </p:spPr>
        <p:txBody>
          <a:bodyPr wrap="square" rtlCol="0">
            <a:spAutoFit/>
          </a:bodyPr>
          <a:lstStyle/>
          <a:p>
            <a:r>
              <a:rPr lang="en-GB" sz="1200" b="1">
                <a:solidFill>
                  <a:srgbClr val="313A4C"/>
                </a:solidFill>
                <a:latin typeface="Arial" panose="020B0604020202020204" pitchFamily="34" charset="0"/>
                <a:cs typeface="Arial" panose="020B0604020202020204" pitchFamily="34" charset="0"/>
              </a:rPr>
              <a:t>Andy Smith</a:t>
            </a:r>
          </a:p>
          <a:p>
            <a:r>
              <a:rPr lang="en-GB" sz="1200">
                <a:solidFill>
                  <a:srgbClr val="313A4C"/>
                </a:solidFill>
                <a:latin typeface="Arial" panose="020B0604020202020204" pitchFamily="34" charset="0"/>
                <a:cs typeface="Arial" panose="020B0604020202020204" pitchFamily="34" charset="0"/>
              </a:rPr>
              <a:t>Managing Director</a:t>
            </a:r>
          </a:p>
          <a:p>
            <a:endParaRPr lang="en-GB">
              <a:latin typeface="Abadi" panose="020B0604020104020204" pitchFamily="34" charset="0"/>
            </a:endParaRPr>
          </a:p>
        </p:txBody>
      </p:sp>
      <p:sp>
        <p:nvSpPr>
          <p:cNvPr id="23" name="TextBox 22">
            <a:extLst>
              <a:ext uri="{FF2B5EF4-FFF2-40B4-BE49-F238E27FC236}">
                <a16:creationId xmlns:a16="http://schemas.microsoft.com/office/drawing/2014/main" id="{489D7350-D7CA-9BC1-DB6A-86E68502C346}"/>
              </a:ext>
            </a:extLst>
          </p:cNvPr>
          <p:cNvSpPr txBox="1">
            <a:spLocks noGrp="1" noRot="1" noMove="1" noResize="1" noEditPoints="1" noAdjustHandles="1" noChangeArrowheads="1" noChangeShapeType="1"/>
          </p:cNvSpPr>
          <p:nvPr/>
        </p:nvSpPr>
        <p:spPr>
          <a:xfrm>
            <a:off x="2243237" y="3613964"/>
            <a:ext cx="1568824" cy="738664"/>
          </a:xfrm>
          <a:prstGeom prst="rect">
            <a:avLst/>
          </a:prstGeom>
          <a:noFill/>
        </p:spPr>
        <p:txBody>
          <a:bodyPr wrap="square" rtlCol="0">
            <a:spAutoFit/>
          </a:bodyPr>
          <a:lstStyle/>
          <a:p>
            <a:r>
              <a:rPr lang="en-GB" sz="1200" b="1">
                <a:solidFill>
                  <a:srgbClr val="313A4C"/>
                </a:solidFill>
                <a:latin typeface="Arial" panose="020B0604020202020204" pitchFamily="34" charset="0"/>
                <a:cs typeface="Arial" panose="020B0604020202020204" pitchFamily="34" charset="0"/>
              </a:rPr>
              <a:t>Nathan Rowles</a:t>
            </a:r>
          </a:p>
          <a:p>
            <a:r>
              <a:rPr lang="en-GB" sz="1200">
                <a:solidFill>
                  <a:srgbClr val="313A4C"/>
                </a:solidFill>
                <a:latin typeface="Arial" panose="020B0604020202020204" pitchFamily="34" charset="0"/>
                <a:cs typeface="Arial" panose="020B0604020202020204" pitchFamily="34" charset="0"/>
              </a:rPr>
              <a:t>Sales Director</a:t>
            </a:r>
          </a:p>
          <a:p>
            <a:endParaRPr lang="en-GB">
              <a:latin typeface="Abadi" panose="020B0604020104020204" pitchFamily="34" charset="0"/>
            </a:endParaRPr>
          </a:p>
        </p:txBody>
      </p:sp>
      <p:sp>
        <p:nvSpPr>
          <p:cNvPr id="24" name="TextBox 23">
            <a:extLst>
              <a:ext uri="{FF2B5EF4-FFF2-40B4-BE49-F238E27FC236}">
                <a16:creationId xmlns:a16="http://schemas.microsoft.com/office/drawing/2014/main" id="{1CCAD756-CC02-E3CE-4FE7-F5DAF89AE96B}"/>
              </a:ext>
            </a:extLst>
          </p:cNvPr>
          <p:cNvSpPr txBox="1">
            <a:spLocks noGrp="1" noRot="1" noMove="1" noResize="1" noEditPoints="1" noAdjustHandles="1" noChangeArrowheads="1" noChangeShapeType="1"/>
          </p:cNvSpPr>
          <p:nvPr/>
        </p:nvSpPr>
        <p:spPr>
          <a:xfrm>
            <a:off x="524459" y="5678914"/>
            <a:ext cx="1568824" cy="738664"/>
          </a:xfrm>
          <a:prstGeom prst="rect">
            <a:avLst/>
          </a:prstGeom>
          <a:noFill/>
        </p:spPr>
        <p:txBody>
          <a:bodyPr wrap="square" rtlCol="0">
            <a:spAutoFit/>
          </a:bodyPr>
          <a:lstStyle/>
          <a:p>
            <a:r>
              <a:rPr lang="en-GB" sz="1200" b="1">
                <a:solidFill>
                  <a:srgbClr val="313A4C"/>
                </a:solidFill>
                <a:latin typeface="Arial" panose="020B0604020202020204" pitchFamily="34" charset="0"/>
                <a:cs typeface="Arial" panose="020B0604020202020204" pitchFamily="34" charset="0"/>
              </a:rPr>
              <a:t>Ed Smith</a:t>
            </a:r>
          </a:p>
          <a:p>
            <a:r>
              <a:rPr lang="en-GB" sz="1200">
                <a:solidFill>
                  <a:srgbClr val="313A4C"/>
                </a:solidFill>
                <a:latin typeface="Arial" panose="020B0604020202020204" pitchFamily="34" charset="0"/>
                <a:cs typeface="Arial" panose="020B0604020202020204" pitchFamily="34" charset="0"/>
              </a:rPr>
              <a:t>Operations Director</a:t>
            </a:r>
          </a:p>
          <a:p>
            <a:endParaRPr lang="en-GB">
              <a:latin typeface="Abadi" panose="020B0604020104020204" pitchFamily="34" charset="0"/>
            </a:endParaRPr>
          </a:p>
        </p:txBody>
      </p:sp>
      <p:sp>
        <p:nvSpPr>
          <p:cNvPr id="25" name="TextBox 24">
            <a:extLst>
              <a:ext uri="{FF2B5EF4-FFF2-40B4-BE49-F238E27FC236}">
                <a16:creationId xmlns:a16="http://schemas.microsoft.com/office/drawing/2014/main" id="{0CAF9880-DDDE-54D5-0E24-F91BC464EEFD}"/>
              </a:ext>
            </a:extLst>
          </p:cNvPr>
          <p:cNvSpPr txBox="1">
            <a:spLocks noGrp="1" noRot="1" noMove="1" noResize="1" noEditPoints="1" noAdjustHandles="1" noChangeArrowheads="1" noChangeShapeType="1"/>
          </p:cNvSpPr>
          <p:nvPr/>
        </p:nvSpPr>
        <p:spPr>
          <a:xfrm>
            <a:off x="2243237" y="5678914"/>
            <a:ext cx="1568824" cy="738664"/>
          </a:xfrm>
          <a:prstGeom prst="rect">
            <a:avLst/>
          </a:prstGeom>
          <a:noFill/>
        </p:spPr>
        <p:txBody>
          <a:bodyPr wrap="square" rtlCol="0">
            <a:spAutoFit/>
          </a:bodyPr>
          <a:lstStyle/>
          <a:p>
            <a:r>
              <a:rPr lang="en-GB" sz="1200" b="1">
                <a:solidFill>
                  <a:srgbClr val="313A4C"/>
                </a:solidFill>
                <a:latin typeface="Arial" panose="020B0604020202020204" pitchFamily="34" charset="0"/>
                <a:cs typeface="Arial" panose="020B0604020202020204" pitchFamily="34" charset="0"/>
              </a:rPr>
              <a:t>Bill Noakes</a:t>
            </a:r>
          </a:p>
          <a:p>
            <a:r>
              <a:rPr lang="en-GB" sz="1200">
                <a:solidFill>
                  <a:srgbClr val="313A4C"/>
                </a:solidFill>
                <a:latin typeface="Arial" panose="020B0604020202020204" pitchFamily="34" charset="0"/>
                <a:cs typeface="Arial" panose="020B0604020202020204" pitchFamily="34" charset="0"/>
              </a:rPr>
              <a:t>Finance Director</a:t>
            </a:r>
          </a:p>
          <a:p>
            <a:endParaRPr lang="en-GB">
              <a:latin typeface="Abadi" panose="020B0604020104020204" pitchFamily="34" charset="0"/>
            </a:endParaRPr>
          </a:p>
        </p:txBody>
      </p:sp>
      <p:sp>
        <p:nvSpPr>
          <p:cNvPr id="26" name="TextBox 25">
            <a:extLst>
              <a:ext uri="{FF2B5EF4-FFF2-40B4-BE49-F238E27FC236}">
                <a16:creationId xmlns:a16="http://schemas.microsoft.com/office/drawing/2014/main" id="{CA48E2E7-218C-2755-041E-E91F3FD023AC}"/>
              </a:ext>
            </a:extLst>
          </p:cNvPr>
          <p:cNvSpPr txBox="1">
            <a:spLocks noGrp="1" noRot="1" noMove="1" noResize="1" noEditPoints="1" noAdjustHandles="1" noChangeArrowheads="1" noChangeShapeType="1"/>
          </p:cNvSpPr>
          <p:nvPr/>
        </p:nvSpPr>
        <p:spPr>
          <a:xfrm>
            <a:off x="4843659" y="1508750"/>
            <a:ext cx="6729840" cy="369332"/>
          </a:xfrm>
          <a:prstGeom prst="rect">
            <a:avLst/>
          </a:prstGeom>
          <a:noFill/>
        </p:spPr>
        <p:txBody>
          <a:bodyPr wrap="square" rtlCol="0">
            <a:spAutoFit/>
          </a:bodyPr>
          <a:lstStyle/>
          <a:p>
            <a:r>
              <a:rPr lang="en-GB" b="1">
                <a:solidFill>
                  <a:srgbClr val="313A4C"/>
                </a:solidFill>
                <a:latin typeface="Arial" panose="020B0604020202020204" pitchFamily="34" charset="0"/>
                <a:cs typeface="Arial" panose="020B0604020202020204" pitchFamily="34" charset="0"/>
              </a:rPr>
              <a:t>Senior Leadership Team &amp; Leads</a:t>
            </a:r>
          </a:p>
        </p:txBody>
      </p:sp>
      <p:sp>
        <p:nvSpPr>
          <p:cNvPr id="27" name="TextBox 26">
            <a:extLst>
              <a:ext uri="{FF2B5EF4-FFF2-40B4-BE49-F238E27FC236}">
                <a16:creationId xmlns:a16="http://schemas.microsoft.com/office/drawing/2014/main" id="{5EF7DD43-F1FB-7DB2-C8A0-344E77323A4F}"/>
              </a:ext>
            </a:extLst>
          </p:cNvPr>
          <p:cNvSpPr txBox="1">
            <a:spLocks noGrp="1" noRot="1" noMove="1" noResize="1" noEditPoints="1" noAdjustHandles="1" noChangeArrowheads="1" noChangeShapeType="1"/>
          </p:cNvSpPr>
          <p:nvPr/>
        </p:nvSpPr>
        <p:spPr>
          <a:xfrm>
            <a:off x="475211" y="1477088"/>
            <a:ext cx="3184314" cy="369332"/>
          </a:xfrm>
          <a:prstGeom prst="rect">
            <a:avLst/>
          </a:prstGeom>
          <a:noFill/>
        </p:spPr>
        <p:txBody>
          <a:bodyPr wrap="square" rtlCol="0">
            <a:spAutoFit/>
          </a:bodyPr>
          <a:lstStyle/>
          <a:p>
            <a:r>
              <a:rPr lang="en-GB" b="1">
                <a:solidFill>
                  <a:srgbClr val="313A4C"/>
                </a:solidFill>
                <a:latin typeface="Arial" panose="020B0604020202020204" pitchFamily="34" charset="0"/>
                <a:cs typeface="Arial" panose="020B0604020202020204" pitchFamily="34" charset="0"/>
              </a:rPr>
              <a:t>Board of Directors</a:t>
            </a:r>
          </a:p>
        </p:txBody>
      </p:sp>
      <p:cxnSp>
        <p:nvCxnSpPr>
          <p:cNvPr id="29" name="Straight Connector 28">
            <a:extLst>
              <a:ext uri="{FF2B5EF4-FFF2-40B4-BE49-F238E27FC236}">
                <a16:creationId xmlns:a16="http://schemas.microsoft.com/office/drawing/2014/main" id="{056804EC-1A31-4E84-74FA-DF752E93B3D3}"/>
              </a:ext>
            </a:extLst>
          </p:cNvPr>
          <p:cNvCxnSpPr>
            <a:cxnSpLocks noGrp="1" noRot="1" noMove="1" noResize="1" noEditPoints="1" noAdjustHandles="1" noChangeArrowheads="1" noChangeShapeType="1"/>
          </p:cNvCxnSpPr>
          <p:nvPr/>
        </p:nvCxnSpPr>
        <p:spPr>
          <a:xfrm>
            <a:off x="4316127" y="2139128"/>
            <a:ext cx="0" cy="3395664"/>
          </a:xfrm>
          <a:prstGeom prst="line">
            <a:avLst/>
          </a:prstGeom>
          <a:ln w="12700">
            <a:solidFill>
              <a:srgbClr val="91D6EB"/>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0729FBD-4806-851A-464A-4C51D9B87E2B}"/>
              </a:ext>
            </a:extLst>
          </p:cNvPr>
          <p:cNvSpPr txBox="1">
            <a:spLocks noGrp="1" noRot="1" noMove="1" noResize="1" noEditPoints="1" noAdjustHandles="1" noChangeArrowheads="1" noChangeShapeType="1"/>
          </p:cNvSpPr>
          <p:nvPr/>
        </p:nvSpPr>
        <p:spPr>
          <a:xfrm>
            <a:off x="4864952" y="3599192"/>
            <a:ext cx="1568824" cy="461665"/>
          </a:xfrm>
          <a:prstGeom prst="rect">
            <a:avLst/>
          </a:prstGeom>
          <a:noFill/>
        </p:spPr>
        <p:txBody>
          <a:bodyPr wrap="square" rtlCol="0">
            <a:spAutoFit/>
          </a:bodyPr>
          <a:lstStyle/>
          <a:p>
            <a:r>
              <a:rPr lang="en-GB" sz="1200" b="1">
                <a:solidFill>
                  <a:srgbClr val="313A4C"/>
                </a:solidFill>
                <a:latin typeface="Arial" panose="020B0604020202020204" pitchFamily="34" charset="0"/>
                <a:cs typeface="Arial" panose="020B0604020202020204" pitchFamily="34" charset="0"/>
              </a:rPr>
              <a:t>Lee Cass</a:t>
            </a:r>
            <a:endParaRPr lang="en-GB" sz="1200">
              <a:solidFill>
                <a:srgbClr val="313A4C"/>
              </a:solidFill>
              <a:latin typeface="Arial" panose="020B0604020202020204" pitchFamily="34" charset="0"/>
              <a:cs typeface="Arial" panose="020B0604020202020204" pitchFamily="34" charset="0"/>
            </a:endParaRPr>
          </a:p>
          <a:p>
            <a:r>
              <a:rPr lang="en-GB" sz="1200">
                <a:solidFill>
                  <a:srgbClr val="313A4C"/>
                </a:solidFill>
                <a:latin typeface="Arial" panose="020B0604020202020204" pitchFamily="34" charset="0"/>
                <a:cs typeface="Arial" panose="020B0604020202020204" pitchFamily="34" charset="0"/>
              </a:rPr>
              <a:t>Operations Manager</a:t>
            </a:r>
          </a:p>
        </p:txBody>
      </p:sp>
      <p:sp>
        <p:nvSpPr>
          <p:cNvPr id="31" name="TextBox 30">
            <a:extLst>
              <a:ext uri="{FF2B5EF4-FFF2-40B4-BE49-F238E27FC236}">
                <a16:creationId xmlns:a16="http://schemas.microsoft.com/office/drawing/2014/main" id="{0D59956E-231F-ECAA-6D0E-18E9C158675E}"/>
              </a:ext>
            </a:extLst>
          </p:cNvPr>
          <p:cNvSpPr txBox="1">
            <a:spLocks noGrp="1" noRot="1" noMove="1" noResize="1" noEditPoints="1" noAdjustHandles="1" noChangeArrowheads="1" noChangeShapeType="1"/>
          </p:cNvSpPr>
          <p:nvPr/>
        </p:nvSpPr>
        <p:spPr>
          <a:xfrm>
            <a:off x="6634636" y="3615071"/>
            <a:ext cx="1568824" cy="461665"/>
          </a:xfrm>
          <a:prstGeom prst="rect">
            <a:avLst/>
          </a:prstGeom>
          <a:noFill/>
        </p:spPr>
        <p:txBody>
          <a:bodyPr wrap="square" rtlCol="0">
            <a:spAutoFit/>
          </a:bodyPr>
          <a:lstStyle/>
          <a:p>
            <a:r>
              <a:rPr lang="en-GB" sz="1200" b="1">
                <a:solidFill>
                  <a:srgbClr val="313A4C"/>
                </a:solidFill>
                <a:latin typeface="Arial" panose="020B0604020202020204" pitchFamily="34" charset="0"/>
                <a:cs typeface="Arial" panose="020B0604020202020204" pitchFamily="34" charset="0"/>
              </a:rPr>
              <a:t>Daniel Hughes</a:t>
            </a:r>
          </a:p>
          <a:p>
            <a:r>
              <a:rPr lang="en-GB" sz="1200">
                <a:solidFill>
                  <a:srgbClr val="313A4C"/>
                </a:solidFill>
                <a:latin typeface="Arial" panose="020B0604020202020204" pitchFamily="34" charset="0"/>
                <a:cs typeface="Arial" panose="020B0604020202020204" pitchFamily="34" charset="0"/>
              </a:rPr>
              <a:t>Head of Sales</a:t>
            </a:r>
          </a:p>
        </p:txBody>
      </p:sp>
      <p:sp>
        <p:nvSpPr>
          <p:cNvPr id="32" name="TextBox 31">
            <a:extLst>
              <a:ext uri="{FF2B5EF4-FFF2-40B4-BE49-F238E27FC236}">
                <a16:creationId xmlns:a16="http://schemas.microsoft.com/office/drawing/2014/main" id="{1E8A6666-4BDC-CC2B-E6D2-77E5678548C8}"/>
              </a:ext>
            </a:extLst>
          </p:cNvPr>
          <p:cNvSpPr txBox="1">
            <a:spLocks noGrp="1" noRot="1" noMove="1" noResize="1" noEditPoints="1" noAdjustHandles="1" noChangeArrowheads="1" noChangeShapeType="1"/>
          </p:cNvSpPr>
          <p:nvPr/>
        </p:nvSpPr>
        <p:spPr>
          <a:xfrm>
            <a:off x="10147965" y="3613065"/>
            <a:ext cx="1568824" cy="461665"/>
          </a:xfrm>
          <a:prstGeom prst="rect">
            <a:avLst/>
          </a:prstGeom>
          <a:noFill/>
        </p:spPr>
        <p:txBody>
          <a:bodyPr wrap="square" rtlCol="0">
            <a:spAutoFit/>
          </a:bodyPr>
          <a:lstStyle/>
          <a:p>
            <a:r>
              <a:rPr lang="en-GB" sz="1200" b="1">
                <a:solidFill>
                  <a:srgbClr val="313A4C"/>
                </a:solidFill>
                <a:latin typeface="Arial" panose="020B0604020202020204" pitchFamily="34" charset="0"/>
                <a:cs typeface="Arial" panose="020B0604020202020204" pitchFamily="34" charset="0"/>
              </a:rPr>
              <a:t>Roger McCreadie</a:t>
            </a:r>
          </a:p>
          <a:p>
            <a:r>
              <a:rPr lang="en-GB" sz="1200">
                <a:solidFill>
                  <a:srgbClr val="313A4C"/>
                </a:solidFill>
                <a:latin typeface="Arial" panose="020B0604020202020204" pitchFamily="34" charset="0"/>
                <a:cs typeface="Arial" panose="020B0604020202020204" pitchFamily="34" charset="0"/>
              </a:rPr>
              <a:t>Head of Engineering</a:t>
            </a:r>
          </a:p>
        </p:txBody>
      </p:sp>
      <p:sp>
        <p:nvSpPr>
          <p:cNvPr id="33" name="TextBox 32">
            <a:extLst>
              <a:ext uri="{FF2B5EF4-FFF2-40B4-BE49-F238E27FC236}">
                <a16:creationId xmlns:a16="http://schemas.microsoft.com/office/drawing/2014/main" id="{02E3C3CC-046D-1BC7-98E0-211BA4301D52}"/>
              </a:ext>
            </a:extLst>
          </p:cNvPr>
          <p:cNvSpPr txBox="1">
            <a:spLocks noGrp="1" noRot="1" noMove="1" noResize="1" noEditPoints="1" noAdjustHandles="1" noChangeArrowheads="1" noChangeShapeType="1"/>
          </p:cNvSpPr>
          <p:nvPr/>
        </p:nvSpPr>
        <p:spPr>
          <a:xfrm>
            <a:off x="4864952" y="5651577"/>
            <a:ext cx="1568824" cy="461665"/>
          </a:xfrm>
          <a:prstGeom prst="rect">
            <a:avLst/>
          </a:prstGeom>
          <a:noFill/>
        </p:spPr>
        <p:txBody>
          <a:bodyPr wrap="square" rtlCol="0">
            <a:spAutoFit/>
          </a:bodyPr>
          <a:lstStyle/>
          <a:p>
            <a:r>
              <a:rPr lang="en-GB" sz="1200" b="1" dirty="0">
                <a:solidFill>
                  <a:srgbClr val="313A4C"/>
                </a:solidFill>
                <a:latin typeface="Arial" panose="020B0604020202020204" pitchFamily="34" charset="0"/>
                <a:cs typeface="Arial" panose="020B0604020202020204" pitchFamily="34" charset="0"/>
              </a:rPr>
              <a:t>Sam Damon</a:t>
            </a:r>
          </a:p>
          <a:p>
            <a:r>
              <a:rPr lang="en-GB" sz="1200" dirty="0">
                <a:solidFill>
                  <a:srgbClr val="313A4C"/>
                </a:solidFill>
                <a:latin typeface="Arial" panose="020B0604020202020204" pitchFamily="34" charset="0"/>
                <a:cs typeface="Arial" panose="020B0604020202020204" pitchFamily="34" charset="0"/>
              </a:rPr>
              <a:t>Head of Marketing</a:t>
            </a:r>
          </a:p>
        </p:txBody>
      </p:sp>
      <p:sp>
        <p:nvSpPr>
          <p:cNvPr id="34" name="TextBox 33">
            <a:extLst>
              <a:ext uri="{FF2B5EF4-FFF2-40B4-BE49-F238E27FC236}">
                <a16:creationId xmlns:a16="http://schemas.microsoft.com/office/drawing/2014/main" id="{CA3FE52E-23CD-349C-9758-57D7499B4D0D}"/>
              </a:ext>
            </a:extLst>
          </p:cNvPr>
          <p:cNvSpPr txBox="1">
            <a:spLocks noGrp="1" noRot="1" noMove="1" noResize="1" noEditPoints="1" noAdjustHandles="1" noChangeArrowheads="1" noChangeShapeType="1"/>
          </p:cNvSpPr>
          <p:nvPr/>
        </p:nvSpPr>
        <p:spPr>
          <a:xfrm>
            <a:off x="8370349" y="3615071"/>
            <a:ext cx="1568824" cy="461665"/>
          </a:xfrm>
          <a:prstGeom prst="rect">
            <a:avLst/>
          </a:prstGeom>
          <a:noFill/>
        </p:spPr>
        <p:txBody>
          <a:bodyPr wrap="square" rtlCol="0">
            <a:spAutoFit/>
          </a:bodyPr>
          <a:lstStyle/>
          <a:p>
            <a:r>
              <a:rPr lang="en-GB" sz="1200" b="1">
                <a:solidFill>
                  <a:srgbClr val="313A4C"/>
                </a:solidFill>
                <a:latin typeface="Arial" panose="020B0604020202020204" pitchFamily="34" charset="0"/>
                <a:cs typeface="Arial" panose="020B0604020202020204" pitchFamily="34" charset="0"/>
              </a:rPr>
              <a:t>Joseph Ball</a:t>
            </a:r>
          </a:p>
          <a:p>
            <a:r>
              <a:rPr lang="en-GB" sz="1200">
                <a:solidFill>
                  <a:srgbClr val="313A4C"/>
                </a:solidFill>
                <a:latin typeface="Arial" panose="020B0604020202020204" pitchFamily="34" charset="0"/>
                <a:cs typeface="Arial" panose="020B0604020202020204" pitchFamily="34" charset="0"/>
              </a:rPr>
              <a:t>Head of Technical</a:t>
            </a:r>
          </a:p>
        </p:txBody>
      </p:sp>
      <p:sp>
        <p:nvSpPr>
          <p:cNvPr id="42" name="TextBox 41">
            <a:extLst>
              <a:ext uri="{FF2B5EF4-FFF2-40B4-BE49-F238E27FC236}">
                <a16:creationId xmlns:a16="http://schemas.microsoft.com/office/drawing/2014/main" id="{66931DB2-3A40-36DD-9FBE-F8377644DC59}"/>
              </a:ext>
            </a:extLst>
          </p:cNvPr>
          <p:cNvSpPr txBox="1">
            <a:spLocks noGrp="1" noRot="1" noMove="1" noResize="1" noEditPoints="1" noAdjustHandles="1" noChangeArrowheads="1" noChangeShapeType="1"/>
          </p:cNvSpPr>
          <p:nvPr/>
        </p:nvSpPr>
        <p:spPr>
          <a:xfrm>
            <a:off x="6634636" y="5678227"/>
            <a:ext cx="1568824" cy="461665"/>
          </a:xfrm>
          <a:prstGeom prst="rect">
            <a:avLst/>
          </a:prstGeom>
          <a:noFill/>
        </p:spPr>
        <p:txBody>
          <a:bodyPr wrap="square" rtlCol="0">
            <a:spAutoFit/>
          </a:bodyPr>
          <a:lstStyle/>
          <a:p>
            <a:r>
              <a:rPr lang="en-GB" sz="1200" b="1">
                <a:solidFill>
                  <a:srgbClr val="313A4C"/>
                </a:solidFill>
                <a:latin typeface="Arial" panose="020B0604020202020204" pitchFamily="34" charset="0"/>
                <a:cs typeface="Arial" panose="020B0604020202020204" pitchFamily="34" charset="0"/>
              </a:rPr>
              <a:t>Mark McCreadie</a:t>
            </a:r>
          </a:p>
          <a:p>
            <a:r>
              <a:rPr lang="en-GB" sz="1200">
                <a:solidFill>
                  <a:srgbClr val="313A4C"/>
                </a:solidFill>
                <a:latin typeface="Arial" panose="020B0604020202020204" pitchFamily="34" charset="0"/>
                <a:cs typeface="Arial" panose="020B0604020202020204" pitchFamily="34" charset="0"/>
              </a:rPr>
              <a:t>Water Lead</a:t>
            </a:r>
          </a:p>
        </p:txBody>
      </p:sp>
      <p:sp>
        <p:nvSpPr>
          <p:cNvPr id="43" name="TextBox 42">
            <a:extLst>
              <a:ext uri="{FF2B5EF4-FFF2-40B4-BE49-F238E27FC236}">
                <a16:creationId xmlns:a16="http://schemas.microsoft.com/office/drawing/2014/main" id="{A72AC0FB-2EB7-821D-05E5-71B8F16F645B}"/>
              </a:ext>
            </a:extLst>
          </p:cNvPr>
          <p:cNvSpPr txBox="1">
            <a:spLocks noGrp="1" noRot="1" noMove="1" noResize="1" noEditPoints="1" noAdjustHandles="1" noChangeArrowheads="1" noChangeShapeType="1"/>
          </p:cNvSpPr>
          <p:nvPr/>
        </p:nvSpPr>
        <p:spPr>
          <a:xfrm>
            <a:off x="8370349" y="5678227"/>
            <a:ext cx="1568824" cy="461665"/>
          </a:xfrm>
          <a:prstGeom prst="rect">
            <a:avLst/>
          </a:prstGeom>
          <a:noFill/>
        </p:spPr>
        <p:txBody>
          <a:bodyPr wrap="square" rtlCol="0">
            <a:spAutoFit/>
          </a:bodyPr>
          <a:lstStyle/>
          <a:p>
            <a:r>
              <a:rPr lang="en-GB" sz="1200" b="1">
                <a:solidFill>
                  <a:srgbClr val="313A4C"/>
                </a:solidFill>
                <a:latin typeface="Arial" panose="020B0604020202020204" pitchFamily="34" charset="0"/>
                <a:cs typeface="Arial" panose="020B0604020202020204" pitchFamily="34" charset="0"/>
              </a:rPr>
              <a:t>Deryck Harmer</a:t>
            </a:r>
          </a:p>
          <a:p>
            <a:r>
              <a:rPr lang="en-GB" sz="1200">
                <a:solidFill>
                  <a:srgbClr val="313A4C"/>
                </a:solidFill>
                <a:latin typeface="Arial" panose="020B0604020202020204" pitchFamily="34" charset="0"/>
                <a:cs typeface="Arial" panose="020B0604020202020204" pitchFamily="34" charset="0"/>
              </a:rPr>
              <a:t>Project Lead</a:t>
            </a:r>
          </a:p>
        </p:txBody>
      </p:sp>
      <p:sp>
        <p:nvSpPr>
          <p:cNvPr id="44" name="TextBox 43">
            <a:extLst>
              <a:ext uri="{FF2B5EF4-FFF2-40B4-BE49-F238E27FC236}">
                <a16:creationId xmlns:a16="http://schemas.microsoft.com/office/drawing/2014/main" id="{7DCC2A63-9F13-0B66-2EAF-31BF954B1413}"/>
              </a:ext>
            </a:extLst>
          </p:cNvPr>
          <p:cNvSpPr txBox="1">
            <a:spLocks noGrp="1" noRot="1" noMove="1" noResize="1" noEditPoints="1" noAdjustHandles="1" noChangeArrowheads="1" noChangeShapeType="1"/>
          </p:cNvSpPr>
          <p:nvPr/>
        </p:nvSpPr>
        <p:spPr>
          <a:xfrm>
            <a:off x="10114928" y="5678227"/>
            <a:ext cx="1724564" cy="461665"/>
          </a:xfrm>
          <a:prstGeom prst="rect">
            <a:avLst/>
          </a:prstGeom>
          <a:noFill/>
        </p:spPr>
        <p:txBody>
          <a:bodyPr wrap="square" rtlCol="0">
            <a:spAutoFit/>
          </a:bodyPr>
          <a:lstStyle/>
          <a:p>
            <a:r>
              <a:rPr lang="en-GB" sz="1200" b="1">
                <a:solidFill>
                  <a:srgbClr val="313A4C"/>
                </a:solidFill>
                <a:latin typeface="Arial" panose="020B0604020202020204" pitchFamily="34" charset="0"/>
                <a:cs typeface="Arial" panose="020B0604020202020204" pitchFamily="34" charset="0"/>
              </a:rPr>
              <a:t>Fergus Pridham</a:t>
            </a:r>
          </a:p>
          <a:p>
            <a:r>
              <a:rPr lang="en-GB" sz="1200">
                <a:solidFill>
                  <a:srgbClr val="313A4C"/>
                </a:solidFill>
                <a:latin typeface="Arial" panose="020B0604020202020204" pitchFamily="34" charset="0"/>
                <a:cs typeface="Arial" panose="020B0604020202020204" pitchFamily="34" charset="0"/>
              </a:rPr>
              <a:t>Heavy Industry Lead</a:t>
            </a:r>
          </a:p>
        </p:txBody>
      </p:sp>
      <p:pic>
        <p:nvPicPr>
          <p:cNvPr id="2" name="Picture 1" descr="A black background with blue letters&#10;&#10;AI-generated content may be incorrect.">
            <a:extLst>
              <a:ext uri="{FF2B5EF4-FFF2-40B4-BE49-F238E27FC236}">
                <a16:creationId xmlns:a16="http://schemas.microsoft.com/office/drawing/2014/main" id="{A87EF8E1-3C13-3E1F-6639-F31931C2CB3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106295" y="583562"/>
            <a:ext cx="1467204" cy="273476"/>
          </a:xfrm>
          <a:prstGeom prst="rect">
            <a:avLst/>
          </a:prstGeom>
        </p:spPr>
      </p:pic>
    </p:spTree>
    <p:extLst>
      <p:ext uri="{BB962C8B-B14F-4D97-AF65-F5344CB8AC3E}">
        <p14:creationId xmlns:p14="http://schemas.microsoft.com/office/powerpoint/2010/main" val="194352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BADF8C-F7D4-5961-1D3B-B090ACFFE0A9}"/>
              </a:ext>
            </a:extLst>
          </p:cNvPr>
          <p:cNvSpPr txBox="1"/>
          <p:nvPr/>
        </p:nvSpPr>
        <p:spPr>
          <a:xfrm>
            <a:off x="1584940" y="3186795"/>
            <a:ext cx="3035087" cy="323165"/>
          </a:xfrm>
          <a:prstGeom prst="rect">
            <a:avLst/>
          </a:prstGeom>
          <a:noFill/>
        </p:spPr>
        <p:txBody>
          <a:bodyPr wrap="square" rtlCol="0">
            <a:spAutoFit/>
          </a:bodyPr>
          <a:lstStyle/>
          <a:p>
            <a:r>
              <a:rPr lang="en-US" sz="1500" kern="1400">
                <a:solidFill>
                  <a:srgbClr val="31394C"/>
                </a:solidFill>
                <a:effectLst/>
                <a:latin typeface="Arial" panose="020B0604020202020204" pitchFamily="34" charset="0"/>
                <a:cs typeface="Arial" panose="020B0604020202020204" pitchFamily="34" charset="0"/>
              </a:rPr>
              <a:t>01246 284 420</a:t>
            </a:r>
          </a:p>
        </p:txBody>
      </p:sp>
      <p:sp>
        <p:nvSpPr>
          <p:cNvPr id="5" name="TextBox 4">
            <a:extLst>
              <a:ext uri="{FF2B5EF4-FFF2-40B4-BE49-F238E27FC236}">
                <a16:creationId xmlns:a16="http://schemas.microsoft.com/office/drawing/2014/main" id="{C7340A62-1070-B25F-CFBE-86600A22C5A6}"/>
              </a:ext>
            </a:extLst>
          </p:cNvPr>
          <p:cNvSpPr txBox="1"/>
          <p:nvPr/>
        </p:nvSpPr>
        <p:spPr>
          <a:xfrm>
            <a:off x="1584942" y="5139861"/>
            <a:ext cx="2764753" cy="323165"/>
          </a:xfrm>
          <a:prstGeom prst="rect">
            <a:avLst/>
          </a:prstGeom>
          <a:noFill/>
        </p:spPr>
        <p:txBody>
          <a:bodyPr wrap="square" rtlCol="0">
            <a:spAutoFit/>
          </a:bodyPr>
          <a:lstStyle/>
          <a:p>
            <a:pPr marL="0" marR="0" indent="0" algn="l">
              <a:spcBef>
                <a:spcPts val="0"/>
              </a:spcBef>
              <a:spcAft>
                <a:spcPts val="0"/>
              </a:spcAft>
            </a:pPr>
            <a:r>
              <a:rPr lang="en-US" sz="1500" kern="1400" dirty="0">
                <a:solidFill>
                  <a:srgbClr val="31394C"/>
                </a:solidFill>
                <a:effectLst/>
                <a:latin typeface="Arial" panose="020B0604020202020204" pitchFamily="34" charset="0"/>
                <a:cs typeface="Arial" panose="020B0604020202020204" pitchFamily="34" charset="0"/>
              </a:rPr>
              <a:t>Mon – Fri, 7:30am – 4:30pm</a:t>
            </a:r>
          </a:p>
        </p:txBody>
      </p:sp>
      <p:sp>
        <p:nvSpPr>
          <p:cNvPr id="6" name="TextBox 5">
            <a:extLst>
              <a:ext uri="{FF2B5EF4-FFF2-40B4-BE49-F238E27FC236}">
                <a16:creationId xmlns:a16="http://schemas.microsoft.com/office/drawing/2014/main" id="{1BC177DA-7608-39B1-F973-B1161C4C6F3B}"/>
              </a:ext>
            </a:extLst>
          </p:cNvPr>
          <p:cNvSpPr txBox="1"/>
          <p:nvPr/>
        </p:nvSpPr>
        <p:spPr>
          <a:xfrm>
            <a:off x="1584941" y="4640273"/>
            <a:ext cx="2400687" cy="323165"/>
          </a:xfrm>
          <a:prstGeom prst="rect">
            <a:avLst/>
          </a:prstGeom>
          <a:noFill/>
        </p:spPr>
        <p:txBody>
          <a:bodyPr wrap="square" rtlCol="0">
            <a:spAutoFit/>
          </a:bodyPr>
          <a:lstStyle/>
          <a:p>
            <a:pPr marL="0" marR="0" indent="0" algn="l">
              <a:spcBef>
                <a:spcPts val="0"/>
              </a:spcBef>
              <a:spcAft>
                <a:spcPts val="0"/>
              </a:spcAft>
            </a:pPr>
            <a:r>
              <a:rPr lang="en-US" sz="1500" kern="1400" dirty="0">
                <a:solidFill>
                  <a:srgbClr val="31394C"/>
                </a:solidFill>
                <a:effectLst/>
                <a:latin typeface="Arial" panose="020B0604020202020204" pitchFamily="34" charset="0"/>
                <a:cs typeface="Arial" panose="020B0604020202020204" pitchFamily="34" charset="0"/>
              </a:rPr>
              <a:t>atlanticpumps.co.uk</a:t>
            </a:r>
          </a:p>
        </p:txBody>
      </p:sp>
      <p:sp>
        <p:nvSpPr>
          <p:cNvPr id="7" name="TextBox 6">
            <a:extLst>
              <a:ext uri="{FF2B5EF4-FFF2-40B4-BE49-F238E27FC236}">
                <a16:creationId xmlns:a16="http://schemas.microsoft.com/office/drawing/2014/main" id="{7F13B6F7-37AB-30E7-D42E-8277B80FA662}"/>
              </a:ext>
            </a:extLst>
          </p:cNvPr>
          <p:cNvSpPr txBox="1"/>
          <p:nvPr/>
        </p:nvSpPr>
        <p:spPr>
          <a:xfrm>
            <a:off x="1584941" y="3663213"/>
            <a:ext cx="3035087" cy="323165"/>
          </a:xfrm>
          <a:prstGeom prst="rect">
            <a:avLst/>
          </a:prstGeom>
          <a:noFill/>
        </p:spPr>
        <p:txBody>
          <a:bodyPr wrap="square" rtlCol="0">
            <a:spAutoFit/>
          </a:bodyPr>
          <a:lstStyle/>
          <a:p>
            <a:pPr marL="0" marR="0" indent="0" algn="l">
              <a:spcBef>
                <a:spcPts val="0"/>
              </a:spcBef>
              <a:spcAft>
                <a:spcPts val="0"/>
              </a:spcAft>
            </a:pPr>
            <a:r>
              <a:rPr lang="en-US" sz="1500" kern="1400">
                <a:solidFill>
                  <a:srgbClr val="31394C"/>
                </a:solidFill>
                <a:effectLst/>
                <a:latin typeface="Arial" panose="020B0604020202020204" pitchFamily="34" charset="0"/>
                <a:cs typeface="Arial" panose="020B0604020202020204" pitchFamily="34" charset="0"/>
              </a:rPr>
              <a:t>07537 149 180 (24/7)</a:t>
            </a:r>
          </a:p>
        </p:txBody>
      </p:sp>
      <p:sp>
        <p:nvSpPr>
          <p:cNvPr id="8" name="TextBox 7">
            <a:extLst>
              <a:ext uri="{FF2B5EF4-FFF2-40B4-BE49-F238E27FC236}">
                <a16:creationId xmlns:a16="http://schemas.microsoft.com/office/drawing/2014/main" id="{DE267AC1-A281-2058-B288-285F8E0CE301}"/>
              </a:ext>
            </a:extLst>
          </p:cNvPr>
          <p:cNvSpPr txBox="1"/>
          <p:nvPr/>
        </p:nvSpPr>
        <p:spPr>
          <a:xfrm>
            <a:off x="1584941" y="4125860"/>
            <a:ext cx="3035087" cy="323165"/>
          </a:xfrm>
          <a:prstGeom prst="rect">
            <a:avLst/>
          </a:prstGeom>
          <a:noFill/>
        </p:spPr>
        <p:txBody>
          <a:bodyPr wrap="square" rtlCol="0">
            <a:spAutoFit/>
          </a:bodyPr>
          <a:lstStyle/>
          <a:p>
            <a:pPr marL="0" marR="0" indent="0" algn="l">
              <a:spcBef>
                <a:spcPts val="0"/>
              </a:spcBef>
              <a:spcAft>
                <a:spcPts val="0"/>
              </a:spcAft>
            </a:pPr>
            <a:r>
              <a:rPr lang="en-US" sz="1500" kern="1400" dirty="0">
                <a:solidFill>
                  <a:srgbClr val="31394C"/>
                </a:solidFill>
                <a:effectLst/>
                <a:latin typeface="Arial" panose="020B0604020202020204" pitchFamily="34" charset="0"/>
                <a:cs typeface="Arial" panose="020B0604020202020204" pitchFamily="34" charset="0"/>
              </a:rPr>
              <a:t>hello@atlantic-pumps.com</a:t>
            </a:r>
          </a:p>
        </p:txBody>
      </p:sp>
      <p:pic>
        <p:nvPicPr>
          <p:cNvPr id="9" name="Picture 8" descr="A black phone symbol in a circle&#10;&#10;AI-generated content may be incorrect.">
            <a:extLst>
              <a:ext uri="{FF2B5EF4-FFF2-40B4-BE49-F238E27FC236}">
                <a16:creationId xmlns:a16="http://schemas.microsoft.com/office/drawing/2014/main" id="{65AA4D38-C2C4-211C-B230-2FE84877A5B1}"/>
              </a:ext>
            </a:extLst>
          </p:cNvPr>
          <p:cNvPicPr/>
          <p:nvPr/>
        </p:nvPicPr>
        <p:blipFill>
          <a:blip r:embed="rId2">
            <a:extLst>
              <a:ext uri="{28A0092B-C50C-407E-A947-70E740481C1C}">
                <a14:useLocalDpi xmlns:a14="http://schemas.microsoft.com/office/drawing/2010/main" val="0"/>
              </a:ext>
            </a:extLst>
          </a:blip>
          <a:stretch>
            <a:fillRect/>
          </a:stretch>
        </p:blipFill>
        <p:spPr>
          <a:xfrm>
            <a:off x="1086575" y="3150646"/>
            <a:ext cx="338144" cy="338144"/>
          </a:xfrm>
          <a:prstGeom prst="rect">
            <a:avLst/>
          </a:prstGeom>
        </p:spPr>
      </p:pic>
      <p:pic>
        <p:nvPicPr>
          <p:cNvPr id="10" name="Picture 9" descr="A black and white circle with a letter in it&#10;&#10;AI-generated content may be incorrect.">
            <a:extLst>
              <a:ext uri="{FF2B5EF4-FFF2-40B4-BE49-F238E27FC236}">
                <a16:creationId xmlns:a16="http://schemas.microsoft.com/office/drawing/2014/main" id="{21F80949-43FA-6FDB-44BE-873EDB3227F3}"/>
              </a:ext>
            </a:extLst>
          </p:cNvPr>
          <p:cNvPicPr/>
          <p:nvPr/>
        </p:nvPicPr>
        <p:blipFill>
          <a:blip r:embed="rId3">
            <a:extLst>
              <a:ext uri="{28A0092B-C50C-407E-A947-70E740481C1C}">
                <a14:useLocalDpi xmlns:a14="http://schemas.microsoft.com/office/drawing/2010/main" val="0"/>
              </a:ext>
            </a:extLst>
          </a:blip>
          <a:stretch>
            <a:fillRect/>
          </a:stretch>
        </p:blipFill>
        <p:spPr>
          <a:xfrm>
            <a:off x="1050552" y="4080885"/>
            <a:ext cx="391268" cy="401691"/>
          </a:xfrm>
          <a:prstGeom prst="rect">
            <a:avLst/>
          </a:prstGeom>
        </p:spPr>
      </p:pic>
      <p:pic>
        <p:nvPicPr>
          <p:cNvPr id="11" name="Picture 10" descr="A black and white circle with a square in it&#10;&#10;AI-generated content may be incorrect.">
            <a:extLst>
              <a:ext uri="{FF2B5EF4-FFF2-40B4-BE49-F238E27FC236}">
                <a16:creationId xmlns:a16="http://schemas.microsoft.com/office/drawing/2014/main" id="{4A923B17-2024-68A8-43EC-DB41766C9DB6}"/>
              </a:ext>
            </a:extLst>
          </p:cNvPr>
          <p:cNvPicPr/>
          <p:nvPr/>
        </p:nvPicPr>
        <p:blipFill>
          <a:blip r:embed="rId4">
            <a:extLst>
              <a:ext uri="{28A0092B-C50C-407E-A947-70E740481C1C}">
                <a14:useLocalDpi xmlns:a14="http://schemas.microsoft.com/office/drawing/2010/main" val="0"/>
              </a:ext>
            </a:extLst>
          </a:blip>
          <a:stretch>
            <a:fillRect/>
          </a:stretch>
        </p:blipFill>
        <p:spPr>
          <a:xfrm>
            <a:off x="1020818" y="4572168"/>
            <a:ext cx="450736" cy="450736"/>
          </a:xfrm>
          <a:prstGeom prst="rect">
            <a:avLst/>
          </a:prstGeom>
        </p:spPr>
      </p:pic>
      <p:pic>
        <p:nvPicPr>
          <p:cNvPr id="12" name="Picture 11" descr="A clock with black hands&#10;&#10;AI-generated content may be incorrect.">
            <a:extLst>
              <a:ext uri="{FF2B5EF4-FFF2-40B4-BE49-F238E27FC236}">
                <a16:creationId xmlns:a16="http://schemas.microsoft.com/office/drawing/2014/main" id="{72843CB7-4071-BEB4-432A-7F0511B166F5}"/>
              </a:ext>
            </a:extLst>
          </p:cNvPr>
          <p:cNvPicPr/>
          <p:nvPr/>
        </p:nvPicPr>
        <p:blipFill>
          <a:blip r:embed="rId5">
            <a:extLst>
              <a:ext uri="{28A0092B-C50C-407E-A947-70E740481C1C}">
                <a14:useLocalDpi xmlns:a14="http://schemas.microsoft.com/office/drawing/2010/main" val="0"/>
              </a:ext>
            </a:extLst>
          </a:blip>
          <a:stretch>
            <a:fillRect/>
          </a:stretch>
        </p:blipFill>
        <p:spPr>
          <a:xfrm>
            <a:off x="1086575" y="5112496"/>
            <a:ext cx="326307" cy="326307"/>
          </a:xfrm>
          <a:prstGeom prst="rect">
            <a:avLst/>
          </a:prstGeom>
        </p:spPr>
      </p:pic>
      <p:pic>
        <p:nvPicPr>
          <p:cNvPr id="13" name="Picture 12" descr="A black and white cell phone logo&#10;&#10;AI-generated content may be incorrect.">
            <a:extLst>
              <a:ext uri="{FF2B5EF4-FFF2-40B4-BE49-F238E27FC236}">
                <a16:creationId xmlns:a16="http://schemas.microsoft.com/office/drawing/2014/main" id="{B286298A-D3AD-FE9D-E00F-6478104FE541}"/>
              </a:ext>
            </a:extLst>
          </p:cNvPr>
          <p:cNvPicPr/>
          <p:nvPr/>
        </p:nvPicPr>
        <p:blipFill>
          <a:blip r:embed="rId6">
            <a:extLst>
              <a:ext uri="{28A0092B-C50C-407E-A947-70E740481C1C}">
                <a14:useLocalDpi xmlns:a14="http://schemas.microsoft.com/office/drawing/2010/main" val="0"/>
              </a:ext>
            </a:extLst>
          </a:blip>
          <a:stretch>
            <a:fillRect/>
          </a:stretch>
        </p:blipFill>
        <p:spPr>
          <a:xfrm>
            <a:off x="1052638" y="3603116"/>
            <a:ext cx="406017" cy="406847"/>
          </a:xfrm>
          <a:prstGeom prst="rect">
            <a:avLst/>
          </a:prstGeom>
        </p:spPr>
      </p:pic>
      <p:pic>
        <p:nvPicPr>
          <p:cNvPr id="14" name="Picture 2">
            <a:extLst>
              <a:ext uri="{FF2B5EF4-FFF2-40B4-BE49-F238E27FC236}">
                <a16:creationId xmlns:a16="http://schemas.microsoft.com/office/drawing/2014/main" id="{6DDC4028-2C18-C72C-7CE7-7189F2A592A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46825" y="3027404"/>
            <a:ext cx="1701609" cy="1770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5" name="Picture 14" descr="A screenshot of a computer&#10;&#10;AI-generated content may be incorrect.">
            <a:extLst>
              <a:ext uri="{FF2B5EF4-FFF2-40B4-BE49-F238E27FC236}">
                <a16:creationId xmlns:a16="http://schemas.microsoft.com/office/drawing/2014/main" id="{9E114B1F-1C74-5129-9261-ED5A8A16DC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2116" y="3170514"/>
            <a:ext cx="1573248" cy="1401654"/>
          </a:xfrm>
          <a:prstGeom prst="rect">
            <a:avLst/>
          </a:prstGeom>
        </p:spPr>
      </p:pic>
      <p:sp>
        <p:nvSpPr>
          <p:cNvPr id="16" name="TextBox 15">
            <a:extLst>
              <a:ext uri="{FF2B5EF4-FFF2-40B4-BE49-F238E27FC236}">
                <a16:creationId xmlns:a16="http://schemas.microsoft.com/office/drawing/2014/main" id="{F177679B-A06E-9584-BCA9-1825AC6E1609}"/>
              </a:ext>
            </a:extLst>
          </p:cNvPr>
          <p:cNvSpPr txBox="1"/>
          <p:nvPr/>
        </p:nvSpPr>
        <p:spPr>
          <a:xfrm>
            <a:off x="1020818" y="2243023"/>
            <a:ext cx="3599209" cy="553998"/>
          </a:xfrm>
          <a:prstGeom prst="rect">
            <a:avLst/>
          </a:prstGeom>
          <a:noFill/>
        </p:spPr>
        <p:txBody>
          <a:bodyPr wrap="square" rtlCol="0">
            <a:spAutoFit/>
          </a:bodyPr>
          <a:lstStyle/>
          <a:p>
            <a:r>
              <a:rPr lang="en-US" sz="3000" b="1" dirty="0">
                <a:solidFill>
                  <a:srgbClr val="333C50"/>
                </a:solidFill>
                <a:latin typeface="Arial" panose="020B0604020202020204" pitchFamily="34" charset="0"/>
                <a:cs typeface="Arial" panose="020B0604020202020204" pitchFamily="34" charset="0"/>
              </a:rPr>
              <a:t>Get in Touch</a:t>
            </a:r>
          </a:p>
        </p:txBody>
      </p:sp>
      <p:cxnSp>
        <p:nvCxnSpPr>
          <p:cNvPr id="17" name="Straight Connector 16">
            <a:extLst>
              <a:ext uri="{FF2B5EF4-FFF2-40B4-BE49-F238E27FC236}">
                <a16:creationId xmlns:a16="http://schemas.microsoft.com/office/drawing/2014/main" id="{F26807C9-E361-F6B2-AAEA-59B8BE01B038}"/>
              </a:ext>
            </a:extLst>
          </p:cNvPr>
          <p:cNvCxnSpPr/>
          <p:nvPr/>
        </p:nvCxnSpPr>
        <p:spPr>
          <a:xfrm>
            <a:off x="5572811" y="5304921"/>
            <a:ext cx="6619189" cy="0"/>
          </a:xfrm>
          <a:prstGeom prst="line">
            <a:avLst/>
          </a:prstGeom>
          <a:ln w="57150">
            <a:solidFill>
              <a:srgbClr val="3BA186"/>
            </a:solidFill>
          </a:ln>
        </p:spPr>
        <p:style>
          <a:lnRef idx="1">
            <a:schemeClr val="accent1"/>
          </a:lnRef>
          <a:fillRef idx="0">
            <a:schemeClr val="accent1"/>
          </a:fillRef>
          <a:effectRef idx="0">
            <a:schemeClr val="accent1"/>
          </a:effectRef>
          <a:fontRef idx="minor">
            <a:schemeClr val="tx1"/>
          </a:fontRef>
        </p:style>
      </p:cxnSp>
      <p:pic>
        <p:nvPicPr>
          <p:cNvPr id="18" name="Picture 17" descr="A black background with blue letters&#10;&#10;AI-generated content may be incorrect.">
            <a:extLst>
              <a:ext uri="{FF2B5EF4-FFF2-40B4-BE49-F238E27FC236}">
                <a16:creationId xmlns:a16="http://schemas.microsoft.com/office/drawing/2014/main" id="{4B0A1582-2DC5-37FA-F116-1A58A5D1281A}"/>
              </a:ext>
            </a:extLst>
          </p:cNvPr>
          <p:cNvPicPr/>
          <p:nvPr/>
        </p:nvPicPr>
        <p:blipFill>
          <a:blip r:embed="rId9">
            <a:extLst>
              <a:ext uri="{28A0092B-C50C-407E-A947-70E740481C1C}">
                <a14:useLocalDpi xmlns:a14="http://schemas.microsoft.com/office/drawing/2010/main" val="0"/>
              </a:ext>
            </a:extLst>
          </a:blip>
          <a:stretch>
            <a:fillRect/>
          </a:stretch>
        </p:blipFill>
        <p:spPr>
          <a:xfrm>
            <a:off x="1086575" y="1338933"/>
            <a:ext cx="2288220" cy="426507"/>
          </a:xfrm>
          <a:prstGeom prst="rect">
            <a:avLst/>
          </a:prstGeom>
        </p:spPr>
      </p:pic>
      <p:pic>
        <p:nvPicPr>
          <p:cNvPr id="19" name="Picture 18" descr="A red and black logo&#10;&#10;AI-generated content may be incorrect.">
            <a:extLst>
              <a:ext uri="{FF2B5EF4-FFF2-40B4-BE49-F238E27FC236}">
                <a16:creationId xmlns:a16="http://schemas.microsoft.com/office/drawing/2014/main" id="{CC2A00B8-8FDC-8DDE-E6B2-3699E808DC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40267" y="3684917"/>
            <a:ext cx="1721968" cy="991854"/>
          </a:xfrm>
          <a:prstGeom prst="rect">
            <a:avLst/>
          </a:prstGeom>
        </p:spPr>
      </p:pic>
      <p:pic>
        <p:nvPicPr>
          <p:cNvPr id="20" name="Picture 19" descr="A white and red sign with black text&#10;&#10;AI-generated content may be incorrect.">
            <a:extLst>
              <a:ext uri="{FF2B5EF4-FFF2-40B4-BE49-F238E27FC236}">
                <a16:creationId xmlns:a16="http://schemas.microsoft.com/office/drawing/2014/main" id="{9EE1E572-3574-E562-DAFC-548D09468F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72811" y="2283627"/>
            <a:ext cx="1650949" cy="867019"/>
          </a:xfrm>
          <a:prstGeom prst="rect">
            <a:avLst/>
          </a:prstGeom>
        </p:spPr>
      </p:pic>
    </p:spTree>
    <p:extLst>
      <p:ext uri="{BB962C8B-B14F-4D97-AF65-F5344CB8AC3E}">
        <p14:creationId xmlns:p14="http://schemas.microsoft.com/office/powerpoint/2010/main" val="2232054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A08A8-1786-5A2C-5BB0-3E0538C94723}"/>
            </a:ext>
          </a:extLst>
        </p:cNvPr>
        <p:cNvGrpSpPr/>
        <p:nvPr/>
      </p:nvGrpSpPr>
      <p:grpSpPr>
        <a:xfrm>
          <a:off x="0" y="0"/>
          <a:ext cx="0" cy="0"/>
          <a:chOff x="0" y="0"/>
          <a:chExt cx="0" cy="0"/>
        </a:xfrm>
      </p:grpSpPr>
      <p:pic>
        <p:nvPicPr>
          <p:cNvPr id="4" name="Picture 3" descr="A group of metal machinery&#10;&#10;AI-generated content may be incorrect.">
            <a:extLst>
              <a:ext uri="{FF2B5EF4-FFF2-40B4-BE49-F238E27FC236}">
                <a16:creationId xmlns:a16="http://schemas.microsoft.com/office/drawing/2014/main" id="{D91C96E3-899A-E615-DB43-BBF960D5B8C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090160" y="-1"/>
            <a:ext cx="7101840" cy="6858000"/>
          </a:xfrm>
          <a:prstGeom prst="rect">
            <a:avLst/>
          </a:prstGeom>
        </p:spPr>
      </p:pic>
      <p:sp>
        <p:nvSpPr>
          <p:cNvPr id="15" name="TextBox 14">
            <a:extLst>
              <a:ext uri="{FF2B5EF4-FFF2-40B4-BE49-F238E27FC236}">
                <a16:creationId xmlns:a16="http://schemas.microsoft.com/office/drawing/2014/main" id="{65EFD177-9D57-81D4-7AB1-6BF4F93CE1C9}"/>
              </a:ext>
            </a:extLst>
          </p:cNvPr>
          <p:cNvSpPr txBox="1">
            <a:spLocks noGrp="1" noRot="1" noMove="1" noResize="1" noEditPoints="1" noAdjustHandles="1" noChangeArrowheads="1" noChangeShapeType="1"/>
          </p:cNvSpPr>
          <p:nvPr/>
        </p:nvSpPr>
        <p:spPr>
          <a:xfrm>
            <a:off x="881075" y="1582340"/>
            <a:ext cx="3449782" cy="3693319"/>
          </a:xfrm>
          <a:prstGeom prst="rect">
            <a:avLst/>
          </a:prstGeom>
          <a:noFill/>
        </p:spPr>
        <p:txBody>
          <a:bodyPr wrap="square" rtlCol="0">
            <a:spAutoFit/>
          </a:bodyPr>
          <a:lstStyle/>
          <a:p>
            <a:r>
              <a:rPr lang="en-US" sz="3000" b="1" dirty="0">
                <a:solidFill>
                  <a:srgbClr val="3B445B"/>
                </a:solidFill>
                <a:latin typeface="Arial" panose="020B0604020202020204" pitchFamily="34" charset="0"/>
                <a:cs typeface="Arial" panose="020B0604020202020204" pitchFamily="34" charset="0"/>
              </a:rPr>
              <a:t>About Us</a:t>
            </a:r>
          </a:p>
          <a:p>
            <a:endParaRPr lang="en-US" sz="3000" b="1" dirty="0">
              <a:solidFill>
                <a:srgbClr val="3B445B"/>
              </a:solidFill>
              <a:latin typeface="Arial" panose="020B0604020202020204" pitchFamily="34" charset="0"/>
              <a:cs typeface="Arial" panose="020B0604020202020204" pitchFamily="34" charset="0"/>
            </a:endParaRPr>
          </a:p>
          <a:p>
            <a:r>
              <a:rPr lang="en-US" sz="1600" dirty="0">
                <a:solidFill>
                  <a:srgbClr val="3B445B"/>
                </a:solidFill>
                <a:latin typeface="Arial" panose="020B0604020202020204" pitchFamily="34" charset="0"/>
                <a:cs typeface="Arial" panose="020B0604020202020204" pitchFamily="34" charset="0"/>
              </a:rPr>
              <a:t>We move what matters, no matter what. We take the time to find out what really matters to you.</a:t>
            </a:r>
          </a:p>
          <a:p>
            <a:endParaRPr lang="en-US" sz="1600" dirty="0">
              <a:solidFill>
                <a:srgbClr val="3B445B"/>
              </a:solidFill>
              <a:latin typeface="Arial" panose="020B0604020202020204" pitchFamily="34" charset="0"/>
              <a:cs typeface="Arial" panose="020B0604020202020204" pitchFamily="34" charset="0"/>
            </a:endParaRPr>
          </a:p>
          <a:p>
            <a:r>
              <a:rPr lang="en-US" sz="1600" dirty="0">
                <a:solidFill>
                  <a:srgbClr val="3B445B"/>
                </a:solidFill>
                <a:latin typeface="Arial" panose="020B0604020202020204" pitchFamily="34" charset="0"/>
                <a:cs typeface="Arial" panose="020B0604020202020204" pitchFamily="34" charset="0"/>
              </a:rPr>
              <a:t>We provide the products and expertise to help you move water, sludge, slurries and digestate efficiently with a lower whole life cost.</a:t>
            </a:r>
          </a:p>
          <a:p>
            <a:endParaRPr lang="en-US" sz="3000" b="1" dirty="0">
              <a:solidFill>
                <a:srgbClr val="3B445B"/>
              </a:solidFill>
              <a:latin typeface="Arial" panose="020B0604020202020204" pitchFamily="34" charset="0"/>
              <a:cs typeface="Arial" panose="020B0604020202020204" pitchFamily="34" charset="0"/>
            </a:endParaRPr>
          </a:p>
        </p:txBody>
      </p:sp>
      <p:pic>
        <p:nvPicPr>
          <p:cNvPr id="2" name="Picture 1" descr="A black background with blue letters&#10;&#10;AI-generated content may be incorrect.">
            <a:extLst>
              <a:ext uri="{FF2B5EF4-FFF2-40B4-BE49-F238E27FC236}">
                <a16:creationId xmlns:a16="http://schemas.microsoft.com/office/drawing/2014/main" id="{2BEDA1B0-BCB6-0967-A404-4F25167284A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58183" y="427414"/>
            <a:ext cx="1467204" cy="273476"/>
          </a:xfrm>
          <a:prstGeom prst="rect">
            <a:avLst/>
          </a:prstGeom>
        </p:spPr>
      </p:pic>
    </p:spTree>
    <p:extLst>
      <p:ext uri="{BB962C8B-B14F-4D97-AF65-F5344CB8AC3E}">
        <p14:creationId xmlns:p14="http://schemas.microsoft.com/office/powerpoint/2010/main" val="2153402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B9B2D-D206-428B-0D21-446928FAA0A5}"/>
            </a:ext>
          </a:extLst>
        </p:cNvPr>
        <p:cNvGrpSpPr/>
        <p:nvPr/>
      </p:nvGrpSpPr>
      <p:grpSpPr>
        <a:xfrm>
          <a:off x="0" y="0"/>
          <a:ext cx="0" cy="0"/>
          <a:chOff x="0" y="0"/>
          <a:chExt cx="0" cy="0"/>
        </a:xfrm>
      </p:grpSpPr>
      <p:pic>
        <p:nvPicPr>
          <p:cNvPr id="7" name="Picture 6" descr="A water treatment plant with a yellow railing&#10;&#10;AI-generated content may be incorrect.">
            <a:extLst>
              <a:ext uri="{FF2B5EF4-FFF2-40B4-BE49-F238E27FC236}">
                <a16:creationId xmlns:a16="http://schemas.microsoft.com/office/drawing/2014/main" id="{247C7F63-3D1F-84D0-2986-14351A61957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6554" y="0"/>
            <a:ext cx="6360290" cy="6858000"/>
          </a:xfrm>
          <a:prstGeom prst="rect">
            <a:avLst/>
          </a:prstGeom>
        </p:spPr>
      </p:pic>
      <p:sp>
        <p:nvSpPr>
          <p:cNvPr id="6" name="Rectangle 5">
            <a:extLst>
              <a:ext uri="{FF2B5EF4-FFF2-40B4-BE49-F238E27FC236}">
                <a16:creationId xmlns:a16="http://schemas.microsoft.com/office/drawing/2014/main" id="{C1667117-5849-2A49-9659-397C2ABDF408}"/>
              </a:ext>
            </a:extLst>
          </p:cNvPr>
          <p:cNvSpPr>
            <a:spLocks noGrp="1" noRot="1" noMove="1" noResize="1" noEditPoints="1" noAdjustHandles="1" noChangeArrowheads="1" noChangeShapeType="1"/>
          </p:cNvSpPr>
          <p:nvPr/>
        </p:nvSpPr>
        <p:spPr>
          <a:xfrm>
            <a:off x="6353736" y="-1"/>
            <a:ext cx="5838264" cy="6858000"/>
          </a:xfrm>
          <a:prstGeom prst="rect">
            <a:avLst/>
          </a:prstGeom>
          <a:solidFill>
            <a:srgbClr val="3B44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9930877-C4AD-C413-B6CB-DBBEB9387CA4}"/>
              </a:ext>
            </a:extLst>
          </p:cNvPr>
          <p:cNvSpPr txBox="1">
            <a:spLocks noGrp="1" noRot="1" noMove="1" noResize="1" noEditPoints="1" noAdjustHandles="1" noChangeArrowheads="1" noChangeShapeType="1"/>
          </p:cNvSpPr>
          <p:nvPr/>
        </p:nvSpPr>
        <p:spPr>
          <a:xfrm>
            <a:off x="7257108" y="2321180"/>
            <a:ext cx="4144153" cy="3631763"/>
          </a:xfrm>
          <a:prstGeom prst="rect">
            <a:avLst/>
          </a:prstGeom>
          <a:noFill/>
        </p:spPr>
        <p:txBody>
          <a:bodyPr wrap="square">
            <a:spAutoFit/>
          </a:bodyPr>
          <a:lstStyle/>
          <a:p>
            <a:r>
              <a:rPr lang="en-US" sz="1500" dirty="0">
                <a:solidFill>
                  <a:schemeClr val="bg1"/>
                </a:solidFill>
                <a:effectLst/>
                <a:latin typeface="Arial" panose="020B0604020202020204" pitchFamily="34" charset="0"/>
                <a:cs typeface="Arial" panose="020B0604020202020204" pitchFamily="34" charset="0"/>
              </a:rPr>
              <a:t>By taking a clear-cut, customer first approach, we drive sustainability through solutions that are designed to meet stringent industry demands.</a:t>
            </a:r>
          </a:p>
          <a:p>
            <a:endParaRPr lang="en-US" sz="1500" dirty="0">
              <a:solidFill>
                <a:schemeClr val="bg1"/>
              </a:solidFill>
              <a:latin typeface="Arial" panose="020B0604020202020204" pitchFamily="34" charset="0"/>
              <a:cs typeface="Arial" panose="020B0604020202020204" pitchFamily="34" charset="0"/>
            </a:endParaRPr>
          </a:p>
          <a:p>
            <a:r>
              <a:rPr lang="en-US" sz="1500" dirty="0">
                <a:solidFill>
                  <a:schemeClr val="bg1"/>
                </a:solidFill>
                <a:effectLst/>
                <a:latin typeface="Arial" panose="020B0604020202020204" pitchFamily="34" charset="0"/>
                <a:cs typeface="Arial" panose="020B0604020202020204" pitchFamily="34" charset="0"/>
              </a:rPr>
              <a:t>We take the time to understand what really matters to you.</a:t>
            </a:r>
          </a:p>
          <a:p>
            <a:endParaRPr lang="en-US" sz="1500" dirty="0">
              <a:solidFill>
                <a:schemeClr val="bg1"/>
              </a:solidFill>
              <a:latin typeface="Arial" panose="020B0604020202020204" pitchFamily="34" charset="0"/>
              <a:cs typeface="Arial" panose="020B0604020202020204" pitchFamily="34" charset="0"/>
            </a:endParaRPr>
          </a:p>
          <a:p>
            <a:r>
              <a:rPr lang="en-US" sz="1500" dirty="0">
                <a:solidFill>
                  <a:schemeClr val="bg1"/>
                </a:solidFill>
                <a:effectLst/>
                <a:latin typeface="Arial" panose="020B0604020202020204" pitchFamily="34" charset="0"/>
                <a:cs typeface="Arial" panose="020B0604020202020204" pitchFamily="34" charset="0"/>
              </a:rPr>
              <a:t>We provide options to the end user to reduce operating costs by offering pumps that are robust and more reliable which in turn reduces your lifetime costs in spare parts and downtime.</a:t>
            </a:r>
          </a:p>
          <a:p>
            <a:endParaRPr lang="en-US" sz="1500" dirty="0">
              <a:solidFill>
                <a:schemeClr val="bg1"/>
              </a:solidFill>
              <a:effectLst/>
              <a:latin typeface="Arial" panose="020B0604020202020204" pitchFamily="34" charset="0"/>
              <a:cs typeface="Arial" panose="020B0604020202020204" pitchFamily="34" charset="0"/>
            </a:endParaRPr>
          </a:p>
          <a:p>
            <a:endParaRPr lang="en-US" sz="2000"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201881E-117F-6F4B-8712-464F328D686D}"/>
              </a:ext>
            </a:extLst>
          </p:cNvPr>
          <p:cNvSpPr txBox="1">
            <a:spLocks noGrp="1" noRot="1" noMove="1" noResize="1" noEditPoints="1" noAdjustHandles="1" noChangeArrowheads="1" noChangeShapeType="1"/>
          </p:cNvSpPr>
          <p:nvPr/>
        </p:nvSpPr>
        <p:spPr>
          <a:xfrm>
            <a:off x="7257108" y="1512841"/>
            <a:ext cx="3310515" cy="553998"/>
          </a:xfrm>
          <a:prstGeom prst="rect">
            <a:avLst/>
          </a:prstGeom>
          <a:noFill/>
        </p:spPr>
        <p:txBody>
          <a:bodyPr wrap="square" rtlCol="0">
            <a:spAutoFit/>
          </a:bodyPr>
          <a:lstStyle/>
          <a:p>
            <a:r>
              <a:rPr lang="en-US" sz="3000" b="1" dirty="0">
                <a:solidFill>
                  <a:srgbClr val="AADFF0"/>
                </a:solidFill>
                <a:latin typeface="Arial" panose="020B0604020202020204" pitchFamily="34" charset="0"/>
                <a:cs typeface="Arial" panose="020B0604020202020204" pitchFamily="34" charset="0"/>
              </a:rPr>
              <a:t>Delivering Value</a:t>
            </a:r>
          </a:p>
        </p:txBody>
      </p:sp>
      <p:pic>
        <p:nvPicPr>
          <p:cNvPr id="3" name="Picture 2">
            <a:extLst>
              <a:ext uri="{FF2B5EF4-FFF2-40B4-BE49-F238E27FC236}">
                <a16:creationId xmlns:a16="http://schemas.microsoft.com/office/drawing/2014/main" id="{F54BE487-56AB-EA66-4379-B57F7BDA94E3}"/>
              </a:ext>
            </a:extLst>
          </p:cNvPr>
          <p:cNvPicPr>
            <a:picLocks noGrp="1" noRot="1" noChangeAspect="1" noMove="1" noResize="1" noEditPoints="1" noAdjustHandles="1" noChangeArrowheads="1" noChangeShapeType="1" noCrop="1"/>
          </p:cNvPicPr>
          <p:nvPr/>
        </p:nvPicPr>
        <p:blipFill>
          <a:blip r:embed="rId3"/>
          <a:stretch>
            <a:fillRect/>
          </a:stretch>
        </p:blipFill>
        <p:spPr>
          <a:xfrm>
            <a:off x="7327041" y="592823"/>
            <a:ext cx="1681257" cy="312234"/>
          </a:xfrm>
          <a:prstGeom prst="rect">
            <a:avLst/>
          </a:prstGeom>
        </p:spPr>
      </p:pic>
    </p:spTree>
    <p:extLst>
      <p:ext uri="{BB962C8B-B14F-4D97-AF65-F5344CB8AC3E}">
        <p14:creationId xmlns:p14="http://schemas.microsoft.com/office/powerpoint/2010/main" val="184833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66035-4F1B-A3F0-76A9-851B7077BDD7}"/>
            </a:ext>
          </a:extLst>
        </p:cNvPr>
        <p:cNvGrpSpPr/>
        <p:nvPr/>
      </p:nvGrpSpPr>
      <p:grpSpPr>
        <a:xfrm>
          <a:off x="0" y="0"/>
          <a:ext cx="0" cy="0"/>
          <a:chOff x="0" y="0"/>
          <a:chExt cx="0" cy="0"/>
        </a:xfrm>
      </p:grpSpPr>
      <p:pic>
        <p:nvPicPr>
          <p:cNvPr id="4" name="Picture 3" descr="A yellow metal structure with blue and blue objects&#10;&#10;AI-generated content may be incorrect.">
            <a:extLst>
              <a:ext uri="{FF2B5EF4-FFF2-40B4-BE49-F238E27FC236}">
                <a16:creationId xmlns:a16="http://schemas.microsoft.com/office/drawing/2014/main" id="{684461E4-B102-9637-E51A-12D6AFFE2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0" y="0"/>
            <a:ext cx="7715250" cy="6858000"/>
          </a:xfrm>
          <a:prstGeom prst="rect">
            <a:avLst/>
          </a:prstGeom>
        </p:spPr>
      </p:pic>
      <p:sp>
        <p:nvSpPr>
          <p:cNvPr id="7" name="Rectangle 6">
            <a:extLst>
              <a:ext uri="{FF2B5EF4-FFF2-40B4-BE49-F238E27FC236}">
                <a16:creationId xmlns:a16="http://schemas.microsoft.com/office/drawing/2014/main" id="{F0835655-1EF4-4D62-6351-DF90F3C8830E}"/>
              </a:ext>
            </a:extLst>
          </p:cNvPr>
          <p:cNvSpPr/>
          <p:nvPr/>
        </p:nvSpPr>
        <p:spPr>
          <a:xfrm>
            <a:off x="-75413" y="1"/>
            <a:ext cx="489125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5284BB4-AE14-8CB6-62B0-7EA459639B23}"/>
              </a:ext>
            </a:extLst>
          </p:cNvPr>
          <p:cNvSpPr txBox="1"/>
          <p:nvPr/>
        </p:nvSpPr>
        <p:spPr>
          <a:xfrm>
            <a:off x="788905" y="3132373"/>
            <a:ext cx="2822975" cy="212705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500" dirty="0">
                <a:solidFill>
                  <a:srgbClr val="3B445B"/>
                </a:solidFill>
                <a:effectLst/>
                <a:latin typeface="Arial" panose="020B0604020202020204" pitchFamily="34" charset="0"/>
                <a:cs typeface="Arial" panose="020B0604020202020204" pitchFamily="34" charset="0"/>
              </a:rPr>
              <a:t>Understand your needs &amp; requirements</a:t>
            </a:r>
          </a:p>
          <a:p>
            <a:pPr marL="285750" indent="-285750">
              <a:lnSpc>
                <a:spcPct val="150000"/>
              </a:lnSpc>
              <a:buFont typeface="Arial" panose="020B0604020202020204" pitchFamily="34" charset="0"/>
              <a:buChar char="•"/>
            </a:pPr>
            <a:r>
              <a:rPr lang="en-US" sz="1500" dirty="0">
                <a:solidFill>
                  <a:srgbClr val="3B445B"/>
                </a:solidFill>
                <a:effectLst/>
                <a:latin typeface="Arial" panose="020B0604020202020204" pitchFamily="34" charset="0"/>
                <a:cs typeface="Arial" panose="020B0604020202020204" pitchFamily="34" charset="0"/>
              </a:rPr>
              <a:t>Provide advice on TOTEX</a:t>
            </a:r>
          </a:p>
          <a:p>
            <a:pPr marL="285750" indent="-285750">
              <a:lnSpc>
                <a:spcPct val="150000"/>
              </a:lnSpc>
              <a:buFont typeface="Arial" panose="020B0604020202020204" pitchFamily="34" charset="0"/>
              <a:buChar char="•"/>
            </a:pPr>
            <a:r>
              <a:rPr lang="en-US" sz="1500" dirty="0">
                <a:solidFill>
                  <a:srgbClr val="3B445B"/>
                </a:solidFill>
                <a:effectLst/>
                <a:latin typeface="Arial" panose="020B0604020202020204" pitchFamily="34" charset="0"/>
                <a:cs typeface="Arial" panose="020B0604020202020204" pitchFamily="34" charset="0"/>
              </a:rPr>
              <a:t>Reduce downtime and operational efficiencies </a:t>
            </a:r>
          </a:p>
          <a:p>
            <a:pPr marL="285750" indent="-285750">
              <a:lnSpc>
                <a:spcPct val="150000"/>
              </a:lnSpc>
              <a:buFont typeface="Arial" panose="020B0604020202020204" pitchFamily="34" charset="0"/>
              <a:buChar char="•"/>
            </a:pPr>
            <a:r>
              <a:rPr lang="en-US" sz="1500" dirty="0">
                <a:solidFill>
                  <a:srgbClr val="3B445B"/>
                </a:solidFill>
                <a:effectLst/>
                <a:latin typeface="Arial" panose="020B0604020202020204" pitchFamily="34" charset="0"/>
                <a:cs typeface="Arial" panose="020B0604020202020204" pitchFamily="34" charset="0"/>
              </a:rPr>
              <a:t>Responsive</a:t>
            </a:r>
          </a:p>
        </p:txBody>
      </p:sp>
      <p:sp>
        <p:nvSpPr>
          <p:cNvPr id="6" name="TextBox 5">
            <a:extLst>
              <a:ext uri="{FF2B5EF4-FFF2-40B4-BE49-F238E27FC236}">
                <a16:creationId xmlns:a16="http://schemas.microsoft.com/office/drawing/2014/main" id="{D73B95EF-8156-60D7-0CAD-B4DDF9B75372}"/>
              </a:ext>
            </a:extLst>
          </p:cNvPr>
          <p:cNvSpPr txBox="1"/>
          <p:nvPr/>
        </p:nvSpPr>
        <p:spPr>
          <a:xfrm>
            <a:off x="788906" y="1949849"/>
            <a:ext cx="3629636" cy="1015663"/>
          </a:xfrm>
          <a:prstGeom prst="rect">
            <a:avLst/>
          </a:prstGeom>
          <a:noFill/>
        </p:spPr>
        <p:txBody>
          <a:bodyPr wrap="square" rtlCol="0">
            <a:spAutoFit/>
          </a:bodyPr>
          <a:lstStyle/>
          <a:p>
            <a:r>
              <a:rPr lang="en-US" sz="3000" b="1" dirty="0">
                <a:solidFill>
                  <a:srgbClr val="3B445B"/>
                </a:solidFill>
                <a:latin typeface="Arial" panose="020B0604020202020204" pitchFamily="34" charset="0"/>
                <a:cs typeface="Arial" panose="020B0604020202020204" pitchFamily="34" charset="0"/>
              </a:rPr>
              <a:t>Our Unique </a:t>
            </a:r>
          </a:p>
          <a:p>
            <a:r>
              <a:rPr lang="en-US" sz="3000" b="1" dirty="0">
                <a:solidFill>
                  <a:srgbClr val="3B445B"/>
                </a:solidFill>
                <a:latin typeface="Arial" panose="020B0604020202020204" pitchFamily="34" charset="0"/>
                <a:cs typeface="Arial" panose="020B0604020202020204" pitchFamily="34" charset="0"/>
              </a:rPr>
              <a:t>Approach</a:t>
            </a:r>
          </a:p>
        </p:txBody>
      </p:sp>
      <p:pic>
        <p:nvPicPr>
          <p:cNvPr id="10" name="Picture 9" descr="A black background with blue letters&#10;&#10;AI-generated content may be incorrect.">
            <a:extLst>
              <a:ext uri="{FF2B5EF4-FFF2-40B4-BE49-F238E27FC236}">
                <a16:creationId xmlns:a16="http://schemas.microsoft.com/office/drawing/2014/main" id="{C2C537E9-5EB5-4F0D-3AB0-5EF64AF4B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83" y="427414"/>
            <a:ext cx="1467204" cy="273476"/>
          </a:xfrm>
          <a:prstGeom prst="rect">
            <a:avLst/>
          </a:prstGeom>
        </p:spPr>
      </p:pic>
    </p:spTree>
    <p:extLst>
      <p:ext uri="{BB962C8B-B14F-4D97-AF65-F5344CB8AC3E}">
        <p14:creationId xmlns:p14="http://schemas.microsoft.com/office/powerpoint/2010/main" val="2823446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6492A-E0A5-25C4-3574-FB9599A9CA3B}"/>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E10F25F3-63DA-783B-F084-1DB1582FFFF0}"/>
              </a:ext>
            </a:extLst>
          </p:cNvPr>
          <p:cNvGrpSpPr/>
          <p:nvPr/>
        </p:nvGrpSpPr>
        <p:grpSpPr>
          <a:xfrm>
            <a:off x="1617785" y="979562"/>
            <a:ext cx="71646616" cy="4793830"/>
            <a:chOff x="-24472093" y="17110285"/>
            <a:chExt cx="71646616" cy="4793830"/>
          </a:xfrm>
        </p:grpSpPr>
        <p:pic>
          <p:nvPicPr>
            <p:cNvPr id="4" name="Picture 3" descr="A cement mixer truck with people standing on it&#10;&#10;AI-generated content may be incorrect.">
              <a:extLst>
                <a:ext uri="{FF2B5EF4-FFF2-40B4-BE49-F238E27FC236}">
                  <a16:creationId xmlns:a16="http://schemas.microsoft.com/office/drawing/2014/main" id="{823248E9-C9D9-011D-93C5-4CC66F3F360E}"/>
                </a:ext>
              </a:extLst>
            </p:cNvPr>
            <p:cNvPicPr>
              <a:picLocks noChangeAspect="1"/>
            </p:cNvPicPr>
            <p:nvPr/>
          </p:nvPicPr>
          <p:blipFill>
            <a:blip r:embed="rId3">
              <a:extLst>
                <a:ext uri="{28A0092B-C50C-407E-A947-70E740481C1C}">
                  <a14:useLocalDpi xmlns:a14="http://schemas.microsoft.com/office/drawing/2010/main" val="0"/>
                </a:ext>
              </a:extLst>
            </a:blip>
            <a:srcRect l="4383" t="12749" b="15538"/>
            <a:stretch>
              <a:fillRect/>
            </a:stretch>
          </p:blipFill>
          <p:spPr>
            <a:xfrm>
              <a:off x="38652164" y="17110285"/>
              <a:ext cx="8522359" cy="4793827"/>
            </a:xfrm>
            <a:prstGeom prst="rect">
              <a:avLst/>
            </a:prstGeom>
          </p:spPr>
        </p:pic>
        <p:pic>
          <p:nvPicPr>
            <p:cNvPr id="3" name="Picture 2" descr="A person working on a machine&#10;&#10;AI-generated content may be incorrect.">
              <a:extLst>
                <a:ext uri="{FF2B5EF4-FFF2-40B4-BE49-F238E27FC236}">
                  <a16:creationId xmlns:a16="http://schemas.microsoft.com/office/drawing/2014/main" id="{95D72657-038F-E010-EEA1-89EA57278D54}"/>
                </a:ext>
              </a:extLst>
            </p:cNvPr>
            <p:cNvPicPr>
              <a:picLocks noChangeAspect="1"/>
            </p:cNvPicPr>
            <p:nvPr/>
          </p:nvPicPr>
          <p:blipFill>
            <a:blip r:embed="rId4">
              <a:extLst>
                <a:ext uri="{28A0092B-C50C-407E-A947-70E740481C1C}">
                  <a14:useLocalDpi xmlns:a14="http://schemas.microsoft.com/office/drawing/2010/main" val="0"/>
                </a:ext>
              </a:extLst>
            </a:blip>
            <a:srcRect l="15713" t="3112" r="9991" b="22550"/>
            <a:stretch>
              <a:fillRect/>
            </a:stretch>
          </p:blipFill>
          <p:spPr>
            <a:xfrm>
              <a:off x="-15454341" y="17110286"/>
              <a:ext cx="8496883" cy="4793829"/>
            </a:xfrm>
            <a:prstGeom prst="rect">
              <a:avLst/>
            </a:prstGeom>
          </p:spPr>
        </p:pic>
        <p:pic>
          <p:nvPicPr>
            <p:cNvPr id="6" name="Picture 5" descr="A person in an orange jacket&#10;&#10;AI-generated content may be incorrect.">
              <a:extLst>
                <a:ext uri="{FF2B5EF4-FFF2-40B4-BE49-F238E27FC236}">
                  <a16:creationId xmlns:a16="http://schemas.microsoft.com/office/drawing/2014/main" id="{44507C2F-D6B1-8A2B-7EEB-BE7A3B2CC9A8}"/>
                </a:ext>
              </a:extLst>
            </p:cNvPr>
            <p:cNvPicPr>
              <a:picLocks noChangeAspect="1"/>
            </p:cNvPicPr>
            <p:nvPr/>
          </p:nvPicPr>
          <p:blipFill>
            <a:blip r:embed="rId5">
              <a:extLst>
                <a:ext uri="{28A0092B-C50C-407E-A947-70E740481C1C}">
                  <a14:useLocalDpi xmlns:a14="http://schemas.microsoft.com/office/drawing/2010/main" val="0"/>
                </a:ext>
              </a:extLst>
            </a:blip>
            <a:srcRect l="38765" t="9540" r="782" b="15009"/>
            <a:stretch>
              <a:fillRect/>
            </a:stretch>
          </p:blipFill>
          <p:spPr>
            <a:xfrm>
              <a:off x="-6436588" y="17110286"/>
              <a:ext cx="8496882" cy="4793828"/>
            </a:xfrm>
            <a:prstGeom prst="rect">
              <a:avLst/>
            </a:prstGeom>
          </p:spPr>
        </p:pic>
        <p:pic>
          <p:nvPicPr>
            <p:cNvPr id="13" name="Picture 12" descr="A person wearing headphones and sitting at a computer&#10;&#10;AI-generated content may be incorrect.">
              <a:extLst>
                <a:ext uri="{FF2B5EF4-FFF2-40B4-BE49-F238E27FC236}">
                  <a16:creationId xmlns:a16="http://schemas.microsoft.com/office/drawing/2014/main" id="{FA6CB509-2478-AD3F-8202-CB68CC28FEF4}"/>
                </a:ext>
              </a:extLst>
            </p:cNvPr>
            <p:cNvPicPr>
              <a:picLocks noChangeAspect="1"/>
            </p:cNvPicPr>
            <p:nvPr/>
          </p:nvPicPr>
          <p:blipFill>
            <a:blip r:embed="rId6">
              <a:extLst>
                <a:ext uri="{28A0092B-C50C-407E-A947-70E740481C1C}">
                  <a14:useLocalDpi xmlns:a14="http://schemas.microsoft.com/office/drawing/2010/main" val="0"/>
                </a:ext>
              </a:extLst>
            </a:blip>
            <a:srcRect l="7845" t="14231" r="7845" b="14231"/>
            <a:stretch>
              <a:fillRect/>
            </a:stretch>
          </p:blipFill>
          <p:spPr>
            <a:xfrm>
              <a:off x="-24472093" y="17110286"/>
              <a:ext cx="8496882" cy="4793828"/>
            </a:xfrm>
            <a:prstGeom prst="rect">
              <a:avLst/>
            </a:prstGeom>
          </p:spPr>
        </p:pic>
        <p:pic>
          <p:nvPicPr>
            <p:cNvPr id="17" name="Picture 16" descr="A large metal object with pipes&#10;&#10;AI-generated content may be incorrect.">
              <a:extLst>
                <a:ext uri="{FF2B5EF4-FFF2-40B4-BE49-F238E27FC236}">
                  <a16:creationId xmlns:a16="http://schemas.microsoft.com/office/drawing/2014/main" id="{93F36A62-4500-29A7-D0E0-E891A9BF016B}"/>
                </a:ext>
              </a:extLst>
            </p:cNvPr>
            <p:cNvPicPr>
              <a:picLocks noChangeAspect="1"/>
            </p:cNvPicPr>
            <p:nvPr/>
          </p:nvPicPr>
          <p:blipFill>
            <a:blip r:embed="rId7">
              <a:extLst>
                <a:ext uri="{28A0092B-C50C-407E-A947-70E740481C1C}">
                  <a14:useLocalDpi xmlns:a14="http://schemas.microsoft.com/office/drawing/2010/main" val="0"/>
                </a:ext>
              </a:extLst>
            </a:blip>
            <a:srcRect l="4818" t="29923" b="29923"/>
            <a:stretch>
              <a:fillRect/>
            </a:stretch>
          </p:blipFill>
          <p:spPr>
            <a:xfrm>
              <a:off x="2581163" y="17110286"/>
              <a:ext cx="8496882" cy="4793828"/>
            </a:xfrm>
            <a:prstGeom prst="rect">
              <a:avLst/>
            </a:prstGeom>
          </p:spPr>
        </p:pic>
        <p:pic>
          <p:nvPicPr>
            <p:cNvPr id="21" name="Picture 20" descr="A group of blue and silver machines&#10;&#10;AI-generated content may be incorrect.">
              <a:extLst>
                <a:ext uri="{FF2B5EF4-FFF2-40B4-BE49-F238E27FC236}">
                  <a16:creationId xmlns:a16="http://schemas.microsoft.com/office/drawing/2014/main" id="{9FEC8030-4EE7-CE28-9730-89AE1C1C8CD4}"/>
                </a:ext>
              </a:extLst>
            </p:cNvPr>
            <p:cNvPicPr>
              <a:picLocks noChangeAspect="1"/>
            </p:cNvPicPr>
            <p:nvPr/>
          </p:nvPicPr>
          <p:blipFill>
            <a:blip r:embed="rId8">
              <a:extLst>
                <a:ext uri="{28A0092B-C50C-407E-A947-70E740481C1C}">
                  <a14:useLocalDpi xmlns:a14="http://schemas.microsoft.com/office/drawing/2010/main" val="0"/>
                </a:ext>
              </a:extLst>
            </a:blip>
            <a:srcRect l="608" t="12874" b="12874"/>
            <a:stretch>
              <a:fillRect/>
            </a:stretch>
          </p:blipFill>
          <p:spPr>
            <a:xfrm>
              <a:off x="11598915" y="17110285"/>
              <a:ext cx="8496879" cy="4793827"/>
            </a:xfrm>
            <a:prstGeom prst="rect">
              <a:avLst/>
            </a:prstGeom>
          </p:spPr>
        </p:pic>
        <p:pic>
          <p:nvPicPr>
            <p:cNvPr id="23" name="Picture 22" descr="A person welding a piece of metal&#10;&#10;AI-generated content may be incorrect.">
              <a:extLst>
                <a:ext uri="{FF2B5EF4-FFF2-40B4-BE49-F238E27FC236}">
                  <a16:creationId xmlns:a16="http://schemas.microsoft.com/office/drawing/2014/main" id="{054CA9B2-E19B-5FDF-1244-61F53F18CD0E}"/>
                </a:ext>
              </a:extLst>
            </p:cNvPr>
            <p:cNvPicPr>
              <a:picLocks noChangeAspect="1"/>
            </p:cNvPicPr>
            <p:nvPr/>
          </p:nvPicPr>
          <p:blipFill>
            <a:blip r:embed="rId9">
              <a:extLst>
                <a:ext uri="{28A0092B-C50C-407E-A947-70E740481C1C}">
                  <a14:useLocalDpi xmlns:a14="http://schemas.microsoft.com/office/drawing/2010/main" val="0"/>
                </a:ext>
              </a:extLst>
            </a:blip>
            <a:srcRect b="6977"/>
            <a:stretch>
              <a:fillRect/>
            </a:stretch>
          </p:blipFill>
          <p:spPr>
            <a:xfrm>
              <a:off x="29634414" y="17110285"/>
              <a:ext cx="8496880" cy="4769708"/>
            </a:xfrm>
            <a:prstGeom prst="rect">
              <a:avLst/>
            </a:prstGeom>
          </p:spPr>
        </p:pic>
        <p:pic>
          <p:nvPicPr>
            <p:cNvPr id="2" name="Picture 1" descr="A stack of metal objects&#10;&#10;AI-generated content may be incorrect.">
              <a:extLst>
                <a:ext uri="{FF2B5EF4-FFF2-40B4-BE49-F238E27FC236}">
                  <a16:creationId xmlns:a16="http://schemas.microsoft.com/office/drawing/2014/main" id="{DFDCB488-371B-A54B-B5B3-AE19EAF332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16664" y="17110285"/>
              <a:ext cx="8496880" cy="4793827"/>
            </a:xfrm>
            <a:prstGeom prst="rect">
              <a:avLst/>
            </a:prstGeom>
          </p:spPr>
        </p:pic>
      </p:grpSp>
      <p:sp>
        <p:nvSpPr>
          <p:cNvPr id="22" name="Oval 21">
            <a:extLst>
              <a:ext uri="{FF2B5EF4-FFF2-40B4-BE49-F238E27FC236}">
                <a16:creationId xmlns:a16="http://schemas.microsoft.com/office/drawing/2014/main" id="{AC632DD2-6245-0BE9-DEC0-C26BB4272A4A}"/>
              </a:ext>
            </a:extLst>
          </p:cNvPr>
          <p:cNvSpPr>
            <a:spLocks noGrp="1" noRot="1" noMove="1" noResize="1" noEditPoints="1" noAdjustHandles="1" noChangeArrowheads="1" noChangeShapeType="1"/>
          </p:cNvSpPr>
          <p:nvPr/>
        </p:nvSpPr>
        <p:spPr>
          <a:xfrm>
            <a:off x="-4689231" y="-1916322"/>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5D4FA702-5BA7-FFBF-1CE9-DA12EA29EA3C}"/>
              </a:ext>
            </a:extLst>
          </p:cNvPr>
          <p:cNvSpPr>
            <a:spLocks noGrp="1" noRot="1" noMove="1" noResize="1" noEditPoints="1" noAdjustHandles="1" noChangeArrowheads="1" noChangeShapeType="1"/>
          </p:cNvSpPr>
          <p:nvPr/>
        </p:nvSpPr>
        <p:spPr>
          <a:xfrm>
            <a:off x="-4689231" y="5463415"/>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CB5FA91-3978-C8B7-4EEE-345C46A00093}"/>
              </a:ext>
            </a:extLst>
          </p:cNvPr>
          <p:cNvSpPr/>
          <p:nvPr/>
        </p:nvSpPr>
        <p:spPr>
          <a:xfrm>
            <a:off x="15795523" y="-1061884"/>
            <a:ext cx="2256503" cy="204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D363A76-A685-B656-6839-6BC0EC98961F}"/>
              </a:ext>
            </a:extLst>
          </p:cNvPr>
          <p:cNvSpPr/>
          <p:nvPr/>
        </p:nvSpPr>
        <p:spPr>
          <a:xfrm>
            <a:off x="15948746" y="5749270"/>
            <a:ext cx="2256503" cy="204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8CB9B8E-D849-6872-B8A4-02EE17A6CE64}"/>
              </a:ext>
            </a:extLst>
          </p:cNvPr>
          <p:cNvSpPr txBox="1"/>
          <p:nvPr/>
        </p:nvSpPr>
        <p:spPr>
          <a:xfrm>
            <a:off x="2043484" y="373042"/>
            <a:ext cx="8100131" cy="553998"/>
          </a:xfrm>
          <a:prstGeom prst="rect">
            <a:avLst/>
          </a:prstGeom>
          <a:noFill/>
        </p:spPr>
        <p:txBody>
          <a:bodyPr wrap="square" rtlCol="0">
            <a:spAutoFit/>
          </a:bodyPr>
          <a:lstStyle/>
          <a:p>
            <a:pPr algn="ctr"/>
            <a:r>
              <a:rPr lang="en-US" sz="3000" b="1" dirty="0">
                <a:solidFill>
                  <a:srgbClr val="3B445B"/>
                </a:solidFill>
                <a:latin typeface="Arial" panose="020B0604020202020204" pitchFamily="34" charset="0"/>
                <a:cs typeface="Arial" panose="020B0604020202020204" pitchFamily="34" charset="0"/>
              </a:rPr>
              <a:t>Tailored Solutions</a:t>
            </a:r>
          </a:p>
        </p:txBody>
      </p:sp>
      <p:sp>
        <p:nvSpPr>
          <p:cNvPr id="25" name="TextBox 24">
            <a:extLst>
              <a:ext uri="{FF2B5EF4-FFF2-40B4-BE49-F238E27FC236}">
                <a16:creationId xmlns:a16="http://schemas.microsoft.com/office/drawing/2014/main" id="{5545A280-986A-BE29-29B6-B1B03472123B}"/>
              </a:ext>
            </a:extLst>
          </p:cNvPr>
          <p:cNvSpPr txBox="1"/>
          <p:nvPr/>
        </p:nvSpPr>
        <p:spPr>
          <a:xfrm>
            <a:off x="2043485" y="5878437"/>
            <a:ext cx="8100130" cy="630942"/>
          </a:xfrm>
          <a:prstGeom prst="rect">
            <a:avLst/>
          </a:prstGeom>
          <a:noFill/>
        </p:spPr>
        <p:txBody>
          <a:bodyPr wrap="square">
            <a:spAutoFit/>
          </a:bodyPr>
          <a:lstStyle/>
          <a:p>
            <a:pPr algn="ctr"/>
            <a:r>
              <a:rPr lang="en-US" sz="2000" b="1" i="0" dirty="0">
                <a:solidFill>
                  <a:srgbClr val="3B445B"/>
                </a:solidFill>
                <a:effectLst/>
                <a:latin typeface="Arial" panose="020B0604020202020204" pitchFamily="34" charset="0"/>
                <a:cs typeface="Arial" panose="020B0604020202020204" pitchFamily="34" charset="0"/>
              </a:rPr>
              <a:t>Digital Monitoring</a:t>
            </a:r>
          </a:p>
          <a:p>
            <a:endParaRPr lang="en-US" sz="1500" b="0" i="0" dirty="0">
              <a:solidFill>
                <a:srgbClr val="3B445B"/>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8488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4B8C1-5DBE-DD95-621F-B45A7AD21F1B}"/>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ADD25CCC-3FDF-33E5-A864-866E05FB1D8A}"/>
              </a:ext>
            </a:extLst>
          </p:cNvPr>
          <p:cNvGrpSpPr/>
          <p:nvPr/>
        </p:nvGrpSpPr>
        <p:grpSpPr>
          <a:xfrm>
            <a:off x="-7377360" y="979562"/>
            <a:ext cx="71646616" cy="4793830"/>
            <a:chOff x="-24472093" y="17110285"/>
            <a:chExt cx="71646616" cy="4793830"/>
          </a:xfrm>
        </p:grpSpPr>
        <p:pic>
          <p:nvPicPr>
            <p:cNvPr id="4" name="Picture 3" descr="A cement mixer truck with people standing on it&#10;&#10;AI-generated content may be incorrect.">
              <a:extLst>
                <a:ext uri="{FF2B5EF4-FFF2-40B4-BE49-F238E27FC236}">
                  <a16:creationId xmlns:a16="http://schemas.microsoft.com/office/drawing/2014/main" id="{93130FD3-3A32-8CB2-ED13-73A9F78B324F}"/>
                </a:ext>
              </a:extLst>
            </p:cNvPr>
            <p:cNvPicPr>
              <a:picLocks noChangeAspect="1"/>
            </p:cNvPicPr>
            <p:nvPr/>
          </p:nvPicPr>
          <p:blipFill>
            <a:blip r:embed="rId3">
              <a:extLst>
                <a:ext uri="{28A0092B-C50C-407E-A947-70E740481C1C}">
                  <a14:useLocalDpi xmlns:a14="http://schemas.microsoft.com/office/drawing/2010/main" val="0"/>
                </a:ext>
              </a:extLst>
            </a:blip>
            <a:srcRect l="4383" t="12749" b="15538"/>
            <a:stretch>
              <a:fillRect/>
            </a:stretch>
          </p:blipFill>
          <p:spPr>
            <a:xfrm>
              <a:off x="38652164" y="17110285"/>
              <a:ext cx="8522359" cy="4793827"/>
            </a:xfrm>
            <a:prstGeom prst="rect">
              <a:avLst/>
            </a:prstGeom>
          </p:spPr>
        </p:pic>
        <p:pic>
          <p:nvPicPr>
            <p:cNvPr id="3" name="Picture 2" descr="A person working on a machine&#10;&#10;AI-generated content may be incorrect.">
              <a:extLst>
                <a:ext uri="{FF2B5EF4-FFF2-40B4-BE49-F238E27FC236}">
                  <a16:creationId xmlns:a16="http://schemas.microsoft.com/office/drawing/2014/main" id="{22A4750C-D7E4-6D3C-B977-9508008D53C4}"/>
                </a:ext>
              </a:extLst>
            </p:cNvPr>
            <p:cNvPicPr>
              <a:picLocks noChangeAspect="1"/>
            </p:cNvPicPr>
            <p:nvPr/>
          </p:nvPicPr>
          <p:blipFill>
            <a:blip r:embed="rId4">
              <a:extLst>
                <a:ext uri="{28A0092B-C50C-407E-A947-70E740481C1C}">
                  <a14:useLocalDpi xmlns:a14="http://schemas.microsoft.com/office/drawing/2010/main" val="0"/>
                </a:ext>
              </a:extLst>
            </a:blip>
            <a:srcRect l="15713" t="3112" r="9991" b="22550"/>
            <a:stretch>
              <a:fillRect/>
            </a:stretch>
          </p:blipFill>
          <p:spPr>
            <a:xfrm>
              <a:off x="-15454341" y="17110286"/>
              <a:ext cx="8496883" cy="4793829"/>
            </a:xfrm>
            <a:prstGeom prst="rect">
              <a:avLst/>
            </a:prstGeom>
          </p:spPr>
        </p:pic>
        <p:pic>
          <p:nvPicPr>
            <p:cNvPr id="6" name="Picture 5" descr="A person in an orange jacket&#10;&#10;AI-generated content may be incorrect.">
              <a:extLst>
                <a:ext uri="{FF2B5EF4-FFF2-40B4-BE49-F238E27FC236}">
                  <a16:creationId xmlns:a16="http://schemas.microsoft.com/office/drawing/2014/main" id="{B4D2818B-E3F6-2834-48A1-5B4785CA6B2A}"/>
                </a:ext>
              </a:extLst>
            </p:cNvPr>
            <p:cNvPicPr>
              <a:picLocks noChangeAspect="1"/>
            </p:cNvPicPr>
            <p:nvPr/>
          </p:nvPicPr>
          <p:blipFill>
            <a:blip r:embed="rId5">
              <a:extLst>
                <a:ext uri="{28A0092B-C50C-407E-A947-70E740481C1C}">
                  <a14:useLocalDpi xmlns:a14="http://schemas.microsoft.com/office/drawing/2010/main" val="0"/>
                </a:ext>
              </a:extLst>
            </a:blip>
            <a:srcRect l="38765" t="9540" r="782" b="15009"/>
            <a:stretch>
              <a:fillRect/>
            </a:stretch>
          </p:blipFill>
          <p:spPr>
            <a:xfrm>
              <a:off x="-6436588" y="17110286"/>
              <a:ext cx="8496882" cy="4793828"/>
            </a:xfrm>
            <a:prstGeom prst="rect">
              <a:avLst/>
            </a:prstGeom>
          </p:spPr>
        </p:pic>
        <p:pic>
          <p:nvPicPr>
            <p:cNvPr id="13" name="Picture 12" descr="A person wearing headphones and sitting at a computer&#10;&#10;AI-generated content may be incorrect.">
              <a:extLst>
                <a:ext uri="{FF2B5EF4-FFF2-40B4-BE49-F238E27FC236}">
                  <a16:creationId xmlns:a16="http://schemas.microsoft.com/office/drawing/2014/main" id="{3A00F9CA-C8FF-0916-4795-CCD7D8BFFFCD}"/>
                </a:ext>
              </a:extLst>
            </p:cNvPr>
            <p:cNvPicPr>
              <a:picLocks noChangeAspect="1"/>
            </p:cNvPicPr>
            <p:nvPr/>
          </p:nvPicPr>
          <p:blipFill>
            <a:blip r:embed="rId6">
              <a:extLst>
                <a:ext uri="{28A0092B-C50C-407E-A947-70E740481C1C}">
                  <a14:useLocalDpi xmlns:a14="http://schemas.microsoft.com/office/drawing/2010/main" val="0"/>
                </a:ext>
              </a:extLst>
            </a:blip>
            <a:srcRect l="7845" t="14231" r="7845" b="14231"/>
            <a:stretch>
              <a:fillRect/>
            </a:stretch>
          </p:blipFill>
          <p:spPr>
            <a:xfrm>
              <a:off x="-24472093" y="17110286"/>
              <a:ext cx="8496882" cy="4793828"/>
            </a:xfrm>
            <a:prstGeom prst="rect">
              <a:avLst/>
            </a:prstGeom>
          </p:spPr>
        </p:pic>
        <p:pic>
          <p:nvPicPr>
            <p:cNvPr id="17" name="Picture 16" descr="A large metal object with pipes&#10;&#10;AI-generated content may be incorrect.">
              <a:extLst>
                <a:ext uri="{FF2B5EF4-FFF2-40B4-BE49-F238E27FC236}">
                  <a16:creationId xmlns:a16="http://schemas.microsoft.com/office/drawing/2014/main" id="{36DA5458-C25B-B5BF-3631-3944CDF51EF4}"/>
                </a:ext>
              </a:extLst>
            </p:cNvPr>
            <p:cNvPicPr>
              <a:picLocks noChangeAspect="1"/>
            </p:cNvPicPr>
            <p:nvPr/>
          </p:nvPicPr>
          <p:blipFill>
            <a:blip r:embed="rId7">
              <a:extLst>
                <a:ext uri="{28A0092B-C50C-407E-A947-70E740481C1C}">
                  <a14:useLocalDpi xmlns:a14="http://schemas.microsoft.com/office/drawing/2010/main" val="0"/>
                </a:ext>
              </a:extLst>
            </a:blip>
            <a:srcRect l="4818" t="29923" b="29923"/>
            <a:stretch>
              <a:fillRect/>
            </a:stretch>
          </p:blipFill>
          <p:spPr>
            <a:xfrm>
              <a:off x="2581163" y="17110286"/>
              <a:ext cx="8496882" cy="4793828"/>
            </a:xfrm>
            <a:prstGeom prst="rect">
              <a:avLst/>
            </a:prstGeom>
          </p:spPr>
        </p:pic>
        <p:pic>
          <p:nvPicPr>
            <p:cNvPr id="21" name="Picture 20" descr="A group of blue and silver machines&#10;&#10;AI-generated content may be incorrect.">
              <a:extLst>
                <a:ext uri="{FF2B5EF4-FFF2-40B4-BE49-F238E27FC236}">
                  <a16:creationId xmlns:a16="http://schemas.microsoft.com/office/drawing/2014/main" id="{E33590D8-9E62-E953-0F50-0E56A44339B1}"/>
                </a:ext>
              </a:extLst>
            </p:cNvPr>
            <p:cNvPicPr>
              <a:picLocks noChangeAspect="1"/>
            </p:cNvPicPr>
            <p:nvPr/>
          </p:nvPicPr>
          <p:blipFill>
            <a:blip r:embed="rId8">
              <a:extLst>
                <a:ext uri="{28A0092B-C50C-407E-A947-70E740481C1C}">
                  <a14:useLocalDpi xmlns:a14="http://schemas.microsoft.com/office/drawing/2010/main" val="0"/>
                </a:ext>
              </a:extLst>
            </a:blip>
            <a:srcRect l="608" t="12874" b="12874"/>
            <a:stretch>
              <a:fillRect/>
            </a:stretch>
          </p:blipFill>
          <p:spPr>
            <a:xfrm>
              <a:off x="11598915" y="17110285"/>
              <a:ext cx="8496879" cy="4793827"/>
            </a:xfrm>
            <a:prstGeom prst="rect">
              <a:avLst/>
            </a:prstGeom>
          </p:spPr>
        </p:pic>
        <p:pic>
          <p:nvPicPr>
            <p:cNvPr id="23" name="Picture 22" descr="A person welding a piece of metal&#10;&#10;AI-generated content may be incorrect.">
              <a:extLst>
                <a:ext uri="{FF2B5EF4-FFF2-40B4-BE49-F238E27FC236}">
                  <a16:creationId xmlns:a16="http://schemas.microsoft.com/office/drawing/2014/main" id="{547D30E6-2D07-CCA2-D5D1-664050F1881D}"/>
                </a:ext>
              </a:extLst>
            </p:cNvPr>
            <p:cNvPicPr>
              <a:picLocks noChangeAspect="1"/>
            </p:cNvPicPr>
            <p:nvPr/>
          </p:nvPicPr>
          <p:blipFill>
            <a:blip r:embed="rId9">
              <a:extLst>
                <a:ext uri="{28A0092B-C50C-407E-A947-70E740481C1C}">
                  <a14:useLocalDpi xmlns:a14="http://schemas.microsoft.com/office/drawing/2010/main" val="0"/>
                </a:ext>
              </a:extLst>
            </a:blip>
            <a:srcRect b="6977"/>
            <a:stretch>
              <a:fillRect/>
            </a:stretch>
          </p:blipFill>
          <p:spPr>
            <a:xfrm>
              <a:off x="29634414" y="17110285"/>
              <a:ext cx="8496880" cy="4769708"/>
            </a:xfrm>
            <a:prstGeom prst="rect">
              <a:avLst/>
            </a:prstGeom>
          </p:spPr>
        </p:pic>
        <p:pic>
          <p:nvPicPr>
            <p:cNvPr id="2" name="Picture 1" descr="A stack of metal objects&#10;&#10;AI-generated content may be incorrect.">
              <a:extLst>
                <a:ext uri="{FF2B5EF4-FFF2-40B4-BE49-F238E27FC236}">
                  <a16:creationId xmlns:a16="http://schemas.microsoft.com/office/drawing/2014/main" id="{733ABEBA-B871-A42A-1A43-0D1216AC7A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16664" y="17110285"/>
              <a:ext cx="8496880" cy="4793827"/>
            </a:xfrm>
            <a:prstGeom prst="rect">
              <a:avLst/>
            </a:prstGeom>
          </p:spPr>
        </p:pic>
      </p:grpSp>
      <p:sp>
        <p:nvSpPr>
          <p:cNvPr id="22" name="Oval 21">
            <a:extLst>
              <a:ext uri="{FF2B5EF4-FFF2-40B4-BE49-F238E27FC236}">
                <a16:creationId xmlns:a16="http://schemas.microsoft.com/office/drawing/2014/main" id="{10EE13A9-C48E-6A2A-3A26-2FC4E5DF2112}"/>
              </a:ext>
            </a:extLst>
          </p:cNvPr>
          <p:cNvSpPr>
            <a:spLocks noGrp="1" noRot="1" noMove="1" noResize="1" noEditPoints="1" noAdjustHandles="1" noChangeArrowheads="1" noChangeShapeType="1"/>
          </p:cNvSpPr>
          <p:nvPr/>
        </p:nvSpPr>
        <p:spPr>
          <a:xfrm>
            <a:off x="-4689231" y="-1916322"/>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DAAD7CDA-6C6D-2814-694D-2E58C6E0812E}"/>
              </a:ext>
            </a:extLst>
          </p:cNvPr>
          <p:cNvSpPr>
            <a:spLocks noGrp="1" noRot="1" noMove="1" noResize="1" noEditPoints="1" noAdjustHandles="1" noChangeArrowheads="1" noChangeShapeType="1"/>
          </p:cNvSpPr>
          <p:nvPr/>
        </p:nvSpPr>
        <p:spPr>
          <a:xfrm>
            <a:off x="-4689231" y="5463415"/>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E0E0915-9315-907D-C9E7-5017BEE9B931}"/>
              </a:ext>
            </a:extLst>
          </p:cNvPr>
          <p:cNvSpPr/>
          <p:nvPr/>
        </p:nvSpPr>
        <p:spPr>
          <a:xfrm>
            <a:off x="15795523" y="-1061884"/>
            <a:ext cx="2256503" cy="204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F69C97D-BE75-8F23-D9F6-730696E64BA2}"/>
              </a:ext>
            </a:extLst>
          </p:cNvPr>
          <p:cNvSpPr/>
          <p:nvPr/>
        </p:nvSpPr>
        <p:spPr>
          <a:xfrm>
            <a:off x="15948746" y="5749270"/>
            <a:ext cx="2256503" cy="204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F472E82F-483B-3F02-81B9-52EEEED94BC2}"/>
              </a:ext>
            </a:extLst>
          </p:cNvPr>
          <p:cNvSpPr txBox="1"/>
          <p:nvPr/>
        </p:nvSpPr>
        <p:spPr>
          <a:xfrm>
            <a:off x="2043485" y="5878437"/>
            <a:ext cx="8100130" cy="630942"/>
          </a:xfrm>
          <a:prstGeom prst="rect">
            <a:avLst/>
          </a:prstGeom>
          <a:noFill/>
        </p:spPr>
        <p:txBody>
          <a:bodyPr wrap="square">
            <a:spAutoFit/>
          </a:bodyPr>
          <a:lstStyle/>
          <a:p>
            <a:pPr algn="ctr"/>
            <a:r>
              <a:rPr lang="en-US" sz="2000" b="1" i="0" dirty="0">
                <a:solidFill>
                  <a:srgbClr val="3B445B"/>
                </a:solidFill>
                <a:effectLst/>
                <a:latin typeface="Arial" panose="020B0604020202020204" pitchFamily="34" charset="0"/>
                <a:cs typeface="Arial" panose="020B0604020202020204" pitchFamily="34" charset="0"/>
              </a:rPr>
              <a:t>Onsite Servicing &amp; Maintenance</a:t>
            </a:r>
          </a:p>
          <a:p>
            <a:endParaRPr lang="en-US" sz="1500" b="0" i="0" dirty="0">
              <a:solidFill>
                <a:srgbClr val="3B445B"/>
              </a:solidFill>
              <a:effectLst/>
              <a:latin typeface="Arial" panose="020B0604020202020204" pitchFamily="34" charset="0"/>
              <a:cs typeface="Arial" panose="020B0604020202020204" pitchFamily="34" charset="0"/>
            </a:endParaRPr>
          </a:p>
        </p:txBody>
      </p:sp>
      <p:pic>
        <p:nvPicPr>
          <p:cNvPr id="7" name="Picture 6" descr="A black background with blue letters&#10;&#10;AI-generated content may be incorrect.">
            <a:extLst>
              <a:ext uri="{FF2B5EF4-FFF2-40B4-BE49-F238E27FC236}">
                <a16:creationId xmlns:a16="http://schemas.microsoft.com/office/drawing/2014/main" id="{EEE99414-5404-9922-E68F-651A8F0654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9948" y="635314"/>
            <a:ext cx="1467204" cy="273476"/>
          </a:xfrm>
          <a:prstGeom prst="rect">
            <a:avLst/>
          </a:prstGeom>
        </p:spPr>
      </p:pic>
    </p:spTree>
    <p:extLst>
      <p:ext uri="{BB962C8B-B14F-4D97-AF65-F5344CB8AC3E}">
        <p14:creationId xmlns:p14="http://schemas.microsoft.com/office/powerpoint/2010/main" val="117952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0585D-79A1-A61F-8F8D-6B1C128FB00F}"/>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066F75E1-D8E4-1270-4FDB-EE2B7B25AEEE}"/>
              </a:ext>
            </a:extLst>
          </p:cNvPr>
          <p:cNvGrpSpPr/>
          <p:nvPr/>
        </p:nvGrpSpPr>
        <p:grpSpPr>
          <a:xfrm>
            <a:off x="-16393769" y="979562"/>
            <a:ext cx="71646616" cy="4793830"/>
            <a:chOff x="-24472093" y="17110285"/>
            <a:chExt cx="71646616" cy="4793830"/>
          </a:xfrm>
        </p:grpSpPr>
        <p:pic>
          <p:nvPicPr>
            <p:cNvPr id="4" name="Picture 3" descr="A cement mixer truck with people standing on it&#10;&#10;AI-generated content may be incorrect.">
              <a:extLst>
                <a:ext uri="{FF2B5EF4-FFF2-40B4-BE49-F238E27FC236}">
                  <a16:creationId xmlns:a16="http://schemas.microsoft.com/office/drawing/2014/main" id="{1802B24F-1EA9-94E2-ABE6-351F02DF4E09}"/>
                </a:ext>
              </a:extLst>
            </p:cNvPr>
            <p:cNvPicPr>
              <a:picLocks noChangeAspect="1"/>
            </p:cNvPicPr>
            <p:nvPr/>
          </p:nvPicPr>
          <p:blipFill>
            <a:blip r:embed="rId3">
              <a:extLst>
                <a:ext uri="{28A0092B-C50C-407E-A947-70E740481C1C}">
                  <a14:useLocalDpi xmlns:a14="http://schemas.microsoft.com/office/drawing/2010/main" val="0"/>
                </a:ext>
              </a:extLst>
            </a:blip>
            <a:srcRect l="4383" t="12749" b="15538"/>
            <a:stretch>
              <a:fillRect/>
            </a:stretch>
          </p:blipFill>
          <p:spPr>
            <a:xfrm>
              <a:off x="38652164" y="17110285"/>
              <a:ext cx="8522359" cy="4793827"/>
            </a:xfrm>
            <a:prstGeom prst="rect">
              <a:avLst/>
            </a:prstGeom>
          </p:spPr>
        </p:pic>
        <p:pic>
          <p:nvPicPr>
            <p:cNvPr id="3" name="Picture 2" descr="A person working on a machine&#10;&#10;AI-generated content may be incorrect.">
              <a:extLst>
                <a:ext uri="{FF2B5EF4-FFF2-40B4-BE49-F238E27FC236}">
                  <a16:creationId xmlns:a16="http://schemas.microsoft.com/office/drawing/2014/main" id="{135C2EA7-A6F8-046B-A63A-2788091E2116}"/>
                </a:ext>
              </a:extLst>
            </p:cNvPr>
            <p:cNvPicPr>
              <a:picLocks noChangeAspect="1"/>
            </p:cNvPicPr>
            <p:nvPr/>
          </p:nvPicPr>
          <p:blipFill>
            <a:blip r:embed="rId4">
              <a:extLst>
                <a:ext uri="{28A0092B-C50C-407E-A947-70E740481C1C}">
                  <a14:useLocalDpi xmlns:a14="http://schemas.microsoft.com/office/drawing/2010/main" val="0"/>
                </a:ext>
              </a:extLst>
            </a:blip>
            <a:srcRect l="15713" t="3112" r="9991" b="22550"/>
            <a:stretch>
              <a:fillRect/>
            </a:stretch>
          </p:blipFill>
          <p:spPr>
            <a:xfrm>
              <a:off x="-15454341" y="17110286"/>
              <a:ext cx="8496883" cy="4793829"/>
            </a:xfrm>
            <a:prstGeom prst="rect">
              <a:avLst/>
            </a:prstGeom>
          </p:spPr>
        </p:pic>
        <p:pic>
          <p:nvPicPr>
            <p:cNvPr id="6" name="Picture 5" descr="A person in an orange jacket&#10;&#10;AI-generated content may be incorrect.">
              <a:extLst>
                <a:ext uri="{FF2B5EF4-FFF2-40B4-BE49-F238E27FC236}">
                  <a16:creationId xmlns:a16="http://schemas.microsoft.com/office/drawing/2014/main" id="{19911651-6EFE-ED52-09BB-45723F557111}"/>
                </a:ext>
              </a:extLst>
            </p:cNvPr>
            <p:cNvPicPr>
              <a:picLocks noChangeAspect="1"/>
            </p:cNvPicPr>
            <p:nvPr/>
          </p:nvPicPr>
          <p:blipFill>
            <a:blip r:embed="rId5">
              <a:extLst>
                <a:ext uri="{28A0092B-C50C-407E-A947-70E740481C1C}">
                  <a14:useLocalDpi xmlns:a14="http://schemas.microsoft.com/office/drawing/2010/main" val="0"/>
                </a:ext>
              </a:extLst>
            </a:blip>
            <a:srcRect l="38765" t="9540" r="782" b="15009"/>
            <a:stretch>
              <a:fillRect/>
            </a:stretch>
          </p:blipFill>
          <p:spPr>
            <a:xfrm>
              <a:off x="-6436588" y="17110286"/>
              <a:ext cx="8496882" cy="4793828"/>
            </a:xfrm>
            <a:prstGeom prst="rect">
              <a:avLst/>
            </a:prstGeom>
          </p:spPr>
        </p:pic>
        <p:pic>
          <p:nvPicPr>
            <p:cNvPr id="13" name="Picture 12" descr="A person wearing headphones and sitting at a computer&#10;&#10;AI-generated content may be incorrect.">
              <a:extLst>
                <a:ext uri="{FF2B5EF4-FFF2-40B4-BE49-F238E27FC236}">
                  <a16:creationId xmlns:a16="http://schemas.microsoft.com/office/drawing/2014/main" id="{82672538-B927-3513-87D2-8ECD5DE98671}"/>
                </a:ext>
              </a:extLst>
            </p:cNvPr>
            <p:cNvPicPr>
              <a:picLocks noChangeAspect="1"/>
            </p:cNvPicPr>
            <p:nvPr/>
          </p:nvPicPr>
          <p:blipFill>
            <a:blip r:embed="rId6">
              <a:extLst>
                <a:ext uri="{28A0092B-C50C-407E-A947-70E740481C1C}">
                  <a14:useLocalDpi xmlns:a14="http://schemas.microsoft.com/office/drawing/2010/main" val="0"/>
                </a:ext>
              </a:extLst>
            </a:blip>
            <a:srcRect l="7845" t="14231" r="7845" b="14231"/>
            <a:stretch>
              <a:fillRect/>
            </a:stretch>
          </p:blipFill>
          <p:spPr>
            <a:xfrm>
              <a:off x="-24472093" y="17110286"/>
              <a:ext cx="8496882" cy="4793828"/>
            </a:xfrm>
            <a:prstGeom prst="rect">
              <a:avLst/>
            </a:prstGeom>
          </p:spPr>
        </p:pic>
        <p:pic>
          <p:nvPicPr>
            <p:cNvPr id="17" name="Picture 16" descr="A large metal object with pipes&#10;&#10;AI-generated content may be incorrect.">
              <a:extLst>
                <a:ext uri="{FF2B5EF4-FFF2-40B4-BE49-F238E27FC236}">
                  <a16:creationId xmlns:a16="http://schemas.microsoft.com/office/drawing/2014/main" id="{1B45E1D4-05D6-2482-8DF9-A0FF26B4D8CB}"/>
                </a:ext>
              </a:extLst>
            </p:cNvPr>
            <p:cNvPicPr>
              <a:picLocks noChangeAspect="1"/>
            </p:cNvPicPr>
            <p:nvPr/>
          </p:nvPicPr>
          <p:blipFill>
            <a:blip r:embed="rId7">
              <a:extLst>
                <a:ext uri="{28A0092B-C50C-407E-A947-70E740481C1C}">
                  <a14:useLocalDpi xmlns:a14="http://schemas.microsoft.com/office/drawing/2010/main" val="0"/>
                </a:ext>
              </a:extLst>
            </a:blip>
            <a:srcRect l="4818" t="29923" b="29923"/>
            <a:stretch>
              <a:fillRect/>
            </a:stretch>
          </p:blipFill>
          <p:spPr>
            <a:xfrm>
              <a:off x="2581163" y="17110286"/>
              <a:ext cx="8496882" cy="4793828"/>
            </a:xfrm>
            <a:prstGeom prst="rect">
              <a:avLst/>
            </a:prstGeom>
          </p:spPr>
        </p:pic>
        <p:pic>
          <p:nvPicPr>
            <p:cNvPr id="21" name="Picture 20" descr="A group of blue and silver machines&#10;&#10;AI-generated content may be incorrect.">
              <a:extLst>
                <a:ext uri="{FF2B5EF4-FFF2-40B4-BE49-F238E27FC236}">
                  <a16:creationId xmlns:a16="http://schemas.microsoft.com/office/drawing/2014/main" id="{AFED0C28-AA18-81E5-1EAA-7F102C4D66E9}"/>
                </a:ext>
              </a:extLst>
            </p:cNvPr>
            <p:cNvPicPr>
              <a:picLocks noChangeAspect="1"/>
            </p:cNvPicPr>
            <p:nvPr/>
          </p:nvPicPr>
          <p:blipFill>
            <a:blip r:embed="rId8">
              <a:extLst>
                <a:ext uri="{28A0092B-C50C-407E-A947-70E740481C1C}">
                  <a14:useLocalDpi xmlns:a14="http://schemas.microsoft.com/office/drawing/2010/main" val="0"/>
                </a:ext>
              </a:extLst>
            </a:blip>
            <a:srcRect l="608" t="12874" b="12874"/>
            <a:stretch>
              <a:fillRect/>
            </a:stretch>
          </p:blipFill>
          <p:spPr>
            <a:xfrm>
              <a:off x="11598915" y="17110285"/>
              <a:ext cx="8496879" cy="4793827"/>
            </a:xfrm>
            <a:prstGeom prst="rect">
              <a:avLst/>
            </a:prstGeom>
          </p:spPr>
        </p:pic>
        <p:pic>
          <p:nvPicPr>
            <p:cNvPr id="23" name="Picture 22" descr="A person welding a piece of metal&#10;&#10;AI-generated content may be incorrect.">
              <a:extLst>
                <a:ext uri="{FF2B5EF4-FFF2-40B4-BE49-F238E27FC236}">
                  <a16:creationId xmlns:a16="http://schemas.microsoft.com/office/drawing/2014/main" id="{DFAF5CD2-31C0-14C3-37B4-455154D4754E}"/>
                </a:ext>
              </a:extLst>
            </p:cNvPr>
            <p:cNvPicPr>
              <a:picLocks noChangeAspect="1"/>
            </p:cNvPicPr>
            <p:nvPr/>
          </p:nvPicPr>
          <p:blipFill>
            <a:blip r:embed="rId9">
              <a:extLst>
                <a:ext uri="{28A0092B-C50C-407E-A947-70E740481C1C}">
                  <a14:useLocalDpi xmlns:a14="http://schemas.microsoft.com/office/drawing/2010/main" val="0"/>
                </a:ext>
              </a:extLst>
            </a:blip>
            <a:srcRect b="6977"/>
            <a:stretch>
              <a:fillRect/>
            </a:stretch>
          </p:blipFill>
          <p:spPr>
            <a:xfrm>
              <a:off x="29634414" y="17110285"/>
              <a:ext cx="8496880" cy="4769708"/>
            </a:xfrm>
            <a:prstGeom prst="rect">
              <a:avLst/>
            </a:prstGeom>
          </p:spPr>
        </p:pic>
        <p:pic>
          <p:nvPicPr>
            <p:cNvPr id="2" name="Picture 1" descr="A stack of metal objects&#10;&#10;AI-generated content may be incorrect.">
              <a:extLst>
                <a:ext uri="{FF2B5EF4-FFF2-40B4-BE49-F238E27FC236}">
                  <a16:creationId xmlns:a16="http://schemas.microsoft.com/office/drawing/2014/main" id="{F51C9960-E37B-AA4C-A75C-2326AEEA97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16664" y="17110285"/>
              <a:ext cx="8496880" cy="4793827"/>
            </a:xfrm>
            <a:prstGeom prst="rect">
              <a:avLst/>
            </a:prstGeom>
          </p:spPr>
        </p:pic>
      </p:grpSp>
      <p:sp>
        <p:nvSpPr>
          <p:cNvPr id="22" name="Oval 21">
            <a:extLst>
              <a:ext uri="{FF2B5EF4-FFF2-40B4-BE49-F238E27FC236}">
                <a16:creationId xmlns:a16="http://schemas.microsoft.com/office/drawing/2014/main" id="{22EBB0C1-3567-4AC8-CBF9-A27A7CF1DC5A}"/>
              </a:ext>
            </a:extLst>
          </p:cNvPr>
          <p:cNvSpPr>
            <a:spLocks noGrp="1" noRot="1" noMove="1" noResize="1" noEditPoints="1" noAdjustHandles="1" noChangeArrowheads="1" noChangeShapeType="1"/>
          </p:cNvSpPr>
          <p:nvPr/>
        </p:nvSpPr>
        <p:spPr>
          <a:xfrm>
            <a:off x="-4689231" y="-1916322"/>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92EC02A9-AA3B-0679-2A40-D3B14918B711}"/>
              </a:ext>
            </a:extLst>
          </p:cNvPr>
          <p:cNvSpPr>
            <a:spLocks noGrp="1" noRot="1" noMove="1" noResize="1" noEditPoints="1" noAdjustHandles="1" noChangeArrowheads="1" noChangeShapeType="1"/>
          </p:cNvSpPr>
          <p:nvPr/>
        </p:nvSpPr>
        <p:spPr>
          <a:xfrm>
            <a:off x="-4689231" y="5463415"/>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1757BEE-0187-07F9-70FC-F40EAD9B88F4}"/>
              </a:ext>
            </a:extLst>
          </p:cNvPr>
          <p:cNvSpPr/>
          <p:nvPr/>
        </p:nvSpPr>
        <p:spPr>
          <a:xfrm>
            <a:off x="15795523" y="-1061884"/>
            <a:ext cx="2256503" cy="204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BC88173-9473-F9AB-6086-8A94E63E16B3}"/>
              </a:ext>
            </a:extLst>
          </p:cNvPr>
          <p:cNvSpPr/>
          <p:nvPr/>
        </p:nvSpPr>
        <p:spPr>
          <a:xfrm>
            <a:off x="15948746" y="5749270"/>
            <a:ext cx="2256503" cy="204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9AF4569-A6E5-C76D-A596-9FC420F1022E}"/>
              </a:ext>
            </a:extLst>
          </p:cNvPr>
          <p:cNvSpPr txBox="1"/>
          <p:nvPr/>
        </p:nvSpPr>
        <p:spPr>
          <a:xfrm>
            <a:off x="2043485" y="5878437"/>
            <a:ext cx="8100130" cy="630942"/>
          </a:xfrm>
          <a:prstGeom prst="rect">
            <a:avLst/>
          </a:prstGeom>
          <a:noFill/>
        </p:spPr>
        <p:txBody>
          <a:bodyPr wrap="square">
            <a:spAutoFit/>
          </a:bodyPr>
          <a:lstStyle/>
          <a:p>
            <a:pPr algn="ctr"/>
            <a:r>
              <a:rPr lang="en-US" sz="2000" b="1" i="0" dirty="0">
                <a:solidFill>
                  <a:srgbClr val="3B445B"/>
                </a:solidFill>
                <a:effectLst/>
                <a:latin typeface="Arial" panose="020B0604020202020204" pitchFamily="34" charset="0"/>
                <a:cs typeface="Arial" panose="020B0604020202020204" pitchFamily="34" charset="0"/>
              </a:rPr>
              <a:t>Process Improvement &amp; Optimisation</a:t>
            </a:r>
          </a:p>
          <a:p>
            <a:endParaRPr lang="en-US" sz="1500" b="0" i="0" dirty="0">
              <a:solidFill>
                <a:srgbClr val="3B445B"/>
              </a:solidFill>
              <a:effectLst/>
              <a:latin typeface="Arial" panose="020B0604020202020204" pitchFamily="34" charset="0"/>
              <a:cs typeface="Arial" panose="020B0604020202020204" pitchFamily="34" charset="0"/>
            </a:endParaRPr>
          </a:p>
        </p:txBody>
      </p:sp>
      <p:pic>
        <p:nvPicPr>
          <p:cNvPr id="7" name="Picture 6" descr="A black background with blue letters&#10;&#10;AI-generated content may be incorrect.">
            <a:extLst>
              <a:ext uri="{FF2B5EF4-FFF2-40B4-BE49-F238E27FC236}">
                <a16:creationId xmlns:a16="http://schemas.microsoft.com/office/drawing/2014/main" id="{A88A63A7-2271-49B6-D4C8-524B055D75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9947" y="543088"/>
            <a:ext cx="1467204" cy="273476"/>
          </a:xfrm>
          <a:prstGeom prst="rect">
            <a:avLst/>
          </a:prstGeom>
        </p:spPr>
      </p:pic>
    </p:spTree>
    <p:extLst>
      <p:ext uri="{BB962C8B-B14F-4D97-AF65-F5344CB8AC3E}">
        <p14:creationId xmlns:p14="http://schemas.microsoft.com/office/powerpoint/2010/main" val="1977369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4077B-1FEE-FE68-34A1-CE464DFCC389}"/>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7D35D877-14A1-FDFE-21E6-FB693132612D}"/>
              </a:ext>
            </a:extLst>
          </p:cNvPr>
          <p:cNvGrpSpPr/>
          <p:nvPr/>
        </p:nvGrpSpPr>
        <p:grpSpPr>
          <a:xfrm>
            <a:off x="-25431443" y="979562"/>
            <a:ext cx="71646616" cy="4793830"/>
            <a:chOff x="-24472093" y="17110285"/>
            <a:chExt cx="71646616" cy="4793830"/>
          </a:xfrm>
        </p:grpSpPr>
        <p:pic>
          <p:nvPicPr>
            <p:cNvPr id="4" name="Picture 3" descr="A cement mixer truck with people standing on it&#10;&#10;AI-generated content may be incorrect.">
              <a:extLst>
                <a:ext uri="{FF2B5EF4-FFF2-40B4-BE49-F238E27FC236}">
                  <a16:creationId xmlns:a16="http://schemas.microsoft.com/office/drawing/2014/main" id="{3279B786-00A9-E0BD-1E46-E1998DE6C5DD}"/>
                </a:ext>
              </a:extLst>
            </p:cNvPr>
            <p:cNvPicPr>
              <a:picLocks noChangeAspect="1"/>
            </p:cNvPicPr>
            <p:nvPr/>
          </p:nvPicPr>
          <p:blipFill>
            <a:blip r:embed="rId3">
              <a:extLst>
                <a:ext uri="{28A0092B-C50C-407E-A947-70E740481C1C}">
                  <a14:useLocalDpi xmlns:a14="http://schemas.microsoft.com/office/drawing/2010/main" val="0"/>
                </a:ext>
              </a:extLst>
            </a:blip>
            <a:srcRect l="4383" t="12749" b="15538"/>
            <a:stretch>
              <a:fillRect/>
            </a:stretch>
          </p:blipFill>
          <p:spPr>
            <a:xfrm>
              <a:off x="38652164" y="17110285"/>
              <a:ext cx="8522359" cy="4793827"/>
            </a:xfrm>
            <a:prstGeom prst="rect">
              <a:avLst/>
            </a:prstGeom>
          </p:spPr>
        </p:pic>
        <p:pic>
          <p:nvPicPr>
            <p:cNvPr id="3" name="Picture 2" descr="A person working on a machine&#10;&#10;AI-generated content may be incorrect.">
              <a:extLst>
                <a:ext uri="{FF2B5EF4-FFF2-40B4-BE49-F238E27FC236}">
                  <a16:creationId xmlns:a16="http://schemas.microsoft.com/office/drawing/2014/main" id="{5DE77442-DFEA-82D0-C7A5-ECB3697BF2E5}"/>
                </a:ext>
              </a:extLst>
            </p:cNvPr>
            <p:cNvPicPr>
              <a:picLocks noChangeAspect="1"/>
            </p:cNvPicPr>
            <p:nvPr/>
          </p:nvPicPr>
          <p:blipFill>
            <a:blip r:embed="rId4">
              <a:extLst>
                <a:ext uri="{28A0092B-C50C-407E-A947-70E740481C1C}">
                  <a14:useLocalDpi xmlns:a14="http://schemas.microsoft.com/office/drawing/2010/main" val="0"/>
                </a:ext>
              </a:extLst>
            </a:blip>
            <a:srcRect l="15713" t="3112" r="9991" b="22550"/>
            <a:stretch>
              <a:fillRect/>
            </a:stretch>
          </p:blipFill>
          <p:spPr>
            <a:xfrm>
              <a:off x="-15454341" y="17110286"/>
              <a:ext cx="8496883" cy="4793829"/>
            </a:xfrm>
            <a:prstGeom prst="rect">
              <a:avLst/>
            </a:prstGeom>
          </p:spPr>
        </p:pic>
        <p:pic>
          <p:nvPicPr>
            <p:cNvPr id="6" name="Picture 5" descr="A person in an orange jacket&#10;&#10;AI-generated content may be incorrect.">
              <a:extLst>
                <a:ext uri="{FF2B5EF4-FFF2-40B4-BE49-F238E27FC236}">
                  <a16:creationId xmlns:a16="http://schemas.microsoft.com/office/drawing/2014/main" id="{E6FC585C-6F95-0359-304F-ADFA333C9BCB}"/>
                </a:ext>
              </a:extLst>
            </p:cNvPr>
            <p:cNvPicPr>
              <a:picLocks noChangeAspect="1"/>
            </p:cNvPicPr>
            <p:nvPr/>
          </p:nvPicPr>
          <p:blipFill>
            <a:blip r:embed="rId5">
              <a:extLst>
                <a:ext uri="{28A0092B-C50C-407E-A947-70E740481C1C}">
                  <a14:useLocalDpi xmlns:a14="http://schemas.microsoft.com/office/drawing/2010/main" val="0"/>
                </a:ext>
              </a:extLst>
            </a:blip>
            <a:srcRect l="38765" t="9540" r="782" b="15009"/>
            <a:stretch>
              <a:fillRect/>
            </a:stretch>
          </p:blipFill>
          <p:spPr>
            <a:xfrm>
              <a:off x="-6436588" y="17110286"/>
              <a:ext cx="8496882" cy="4793828"/>
            </a:xfrm>
            <a:prstGeom prst="rect">
              <a:avLst/>
            </a:prstGeom>
          </p:spPr>
        </p:pic>
        <p:pic>
          <p:nvPicPr>
            <p:cNvPr id="13" name="Picture 12" descr="A person wearing headphones and sitting at a computer&#10;&#10;AI-generated content may be incorrect.">
              <a:extLst>
                <a:ext uri="{FF2B5EF4-FFF2-40B4-BE49-F238E27FC236}">
                  <a16:creationId xmlns:a16="http://schemas.microsoft.com/office/drawing/2014/main" id="{677FE9A1-CCBB-4A95-F459-F5D47DFCDB78}"/>
                </a:ext>
              </a:extLst>
            </p:cNvPr>
            <p:cNvPicPr>
              <a:picLocks noChangeAspect="1"/>
            </p:cNvPicPr>
            <p:nvPr/>
          </p:nvPicPr>
          <p:blipFill>
            <a:blip r:embed="rId6">
              <a:extLst>
                <a:ext uri="{28A0092B-C50C-407E-A947-70E740481C1C}">
                  <a14:useLocalDpi xmlns:a14="http://schemas.microsoft.com/office/drawing/2010/main" val="0"/>
                </a:ext>
              </a:extLst>
            </a:blip>
            <a:srcRect l="7845" t="14231" r="7845" b="14231"/>
            <a:stretch>
              <a:fillRect/>
            </a:stretch>
          </p:blipFill>
          <p:spPr>
            <a:xfrm>
              <a:off x="-24472093" y="17110286"/>
              <a:ext cx="8496882" cy="4793828"/>
            </a:xfrm>
            <a:prstGeom prst="rect">
              <a:avLst/>
            </a:prstGeom>
          </p:spPr>
        </p:pic>
        <p:pic>
          <p:nvPicPr>
            <p:cNvPr id="17" name="Picture 16" descr="A large metal object with pipes&#10;&#10;AI-generated content may be incorrect.">
              <a:extLst>
                <a:ext uri="{FF2B5EF4-FFF2-40B4-BE49-F238E27FC236}">
                  <a16:creationId xmlns:a16="http://schemas.microsoft.com/office/drawing/2014/main" id="{2FB9C0A0-D4CE-F62D-9CAA-7DEB3BB101C0}"/>
                </a:ext>
              </a:extLst>
            </p:cNvPr>
            <p:cNvPicPr>
              <a:picLocks noChangeAspect="1"/>
            </p:cNvPicPr>
            <p:nvPr/>
          </p:nvPicPr>
          <p:blipFill>
            <a:blip r:embed="rId7">
              <a:extLst>
                <a:ext uri="{28A0092B-C50C-407E-A947-70E740481C1C}">
                  <a14:useLocalDpi xmlns:a14="http://schemas.microsoft.com/office/drawing/2010/main" val="0"/>
                </a:ext>
              </a:extLst>
            </a:blip>
            <a:srcRect l="4818" t="29923" b="29923"/>
            <a:stretch>
              <a:fillRect/>
            </a:stretch>
          </p:blipFill>
          <p:spPr>
            <a:xfrm>
              <a:off x="2581163" y="17110286"/>
              <a:ext cx="8496882" cy="4793828"/>
            </a:xfrm>
            <a:prstGeom prst="rect">
              <a:avLst/>
            </a:prstGeom>
          </p:spPr>
        </p:pic>
        <p:pic>
          <p:nvPicPr>
            <p:cNvPr id="21" name="Picture 20" descr="A group of blue and silver machines&#10;&#10;AI-generated content may be incorrect.">
              <a:extLst>
                <a:ext uri="{FF2B5EF4-FFF2-40B4-BE49-F238E27FC236}">
                  <a16:creationId xmlns:a16="http://schemas.microsoft.com/office/drawing/2014/main" id="{E36683B2-FABD-05DD-5A60-D7777CAE6107}"/>
                </a:ext>
              </a:extLst>
            </p:cNvPr>
            <p:cNvPicPr>
              <a:picLocks noChangeAspect="1"/>
            </p:cNvPicPr>
            <p:nvPr/>
          </p:nvPicPr>
          <p:blipFill>
            <a:blip r:embed="rId8">
              <a:extLst>
                <a:ext uri="{28A0092B-C50C-407E-A947-70E740481C1C}">
                  <a14:useLocalDpi xmlns:a14="http://schemas.microsoft.com/office/drawing/2010/main" val="0"/>
                </a:ext>
              </a:extLst>
            </a:blip>
            <a:srcRect l="608" t="12874" b="12874"/>
            <a:stretch>
              <a:fillRect/>
            </a:stretch>
          </p:blipFill>
          <p:spPr>
            <a:xfrm>
              <a:off x="11598915" y="17110285"/>
              <a:ext cx="8496879" cy="4793827"/>
            </a:xfrm>
            <a:prstGeom prst="rect">
              <a:avLst/>
            </a:prstGeom>
          </p:spPr>
        </p:pic>
        <p:pic>
          <p:nvPicPr>
            <p:cNvPr id="23" name="Picture 22" descr="A person welding a piece of metal&#10;&#10;AI-generated content may be incorrect.">
              <a:extLst>
                <a:ext uri="{FF2B5EF4-FFF2-40B4-BE49-F238E27FC236}">
                  <a16:creationId xmlns:a16="http://schemas.microsoft.com/office/drawing/2014/main" id="{34A9E4EF-2E8A-3ADE-4A04-12A93E714B30}"/>
                </a:ext>
              </a:extLst>
            </p:cNvPr>
            <p:cNvPicPr>
              <a:picLocks noChangeAspect="1"/>
            </p:cNvPicPr>
            <p:nvPr/>
          </p:nvPicPr>
          <p:blipFill>
            <a:blip r:embed="rId9">
              <a:extLst>
                <a:ext uri="{28A0092B-C50C-407E-A947-70E740481C1C}">
                  <a14:useLocalDpi xmlns:a14="http://schemas.microsoft.com/office/drawing/2010/main" val="0"/>
                </a:ext>
              </a:extLst>
            </a:blip>
            <a:srcRect b="6977"/>
            <a:stretch>
              <a:fillRect/>
            </a:stretch>
          </p:blipFill>
          <p:spPr>
            <a:xfrm>
              <a:off x="29634414" y="17110285"/>
              <a:ext cx="8496880" cy="4769708"/>
            </a:xfrm>
            <a:prstGeom prst="rect">
              <a:avLst/>
            </a:prstGeom>
          </p:spPr>
        </p:pic>
        <p:pic>
          <p:nvPicPr>
            <p:cNvPr id="2" name="Picture 1" descr="A stack of metal objects&#10;&#10;AI-generated content may be incorrect.">
              <a:extLst>
                <a:ext uri="{FF2B5EF4-FFF2-40B4-BE49-F238E27FC236}">
                  <a16:creationId xmlns:a16="http://schemas.microsoft.com/office/drawing/2014/main" id="{CCCD81EA-AA8E-C744-E569-6DEF2D74BB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16664" y="17110285"/>
              <a:ext cx="8496880" cy="4793827"/>
            </a:xfrm>
            <a:prstGeom prst="rect">
              <a:avLst/>
            </a:prstGeom>
          </p:spPr>
        </p:pic>
      </p:grpSp>
      <p:sp>
        <p:nvSpPr>
          <p:cNvPr id="22" name="Oval 21">
            <a:extLst>
              <a:ext uri="{FF2B5EF4-FFF2-40B4-BE49-F238E27FC236}">
                <a16:creationId xmlns:a16="http://schemas.microsoft.com/office/drawing/2014/main" id="{9E28E6F0-6220-AEA4-247C-5853E7EE6580}"/>
              </a:ext>
            </a:extLst>
          </p:cNvPr>
          <p:cNvSpPr>
            <a:spLocks noGrp="1" noRot="1" noMove="1" noResize="1" noEditPoints="1" noAdjustHandles="1" noChangeArrowheads="1" noChangeShapeType="1"/>
          </p:cNvSpPr>
          <p:nvPr/>
        </p:nvSpPr>
        <p:spPr>
          <a:xfrm>
            <a:off x="-4689231" y="-1916322"/>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48FEA8B-1BD6-EDEF-0C82-579BF31EC854}"/>
              </a:ext>
            </a:extLst>
          </p:cNvPr>
          <p:cNvSpPr>
            <a:spLocks noGrp="1" noRot="1" noMove="1" noResize="1" noEditPoints="1" noAdjustHandles="1" noChangeArrowheads="1" noChangeShapeType="1"/>
          </p:cNvSpPr>
          <p:nvPr/>
        </p:nvSpPr>
        <p:spPr>
          <a:xfrm>
            <a:off x="-4689231" y="5463415"/>
            <a:ext cx="21570461" cy="3205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6C11815-77A8-ED53-0E53-B93787B20376}"/>
              </a:ext>
            </a:extLst>
          </p:cNvPr>
          <p:cNvSpPr/>
          <p:nvPr/>
        </p:nvSpPr>
        <p:spPr>
          <a:xfrm>
            <a:off x="15795523" y="-1061884"/>
            <a:ext cx="2256503" cy="204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651868E-68FB-3593-2215-6AF7BDA86BF7}"/>
              </a:ext>
            </a:extLst>
          </p:cNvPr>
          <p:cNvSpPr/>
          <p:nvPr/>
        </p:nvSpPr>
        <p:spPr>
          <a:xfrm>
            <a:off x="15948746" y="5749270"/>
            <a:ext cx="2256503" cy="204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C6A7B3DD-EF42-9230-E13D-B4D29B89F3A3}"/>
              </a:ext>
            </a:extLst>
          </p:cNvPr>
          <p:cNvSpPr txBox="1"/>
          <p:nvPr/>
        </p:nvSpPr>
        <p:spPr>
          <a:xfrm>
            <a:off x="2043485" y="5878437"/>
            <a:ext cx="8100130" cy="630942"/>
          </a:xfrm>
          <a:prstGeom prst="rect">
            <a:avLst/>
          </a:prstGeom>
          <a:noFill/>
        </p:spPr>
        <p:txBody>
          <a:bodyPr wrap="square">
            <a:spAutoFit/>
          </a:bodyPr>
          <a:lstStyle/>
          <a:p>
            <a:pPr algn="ctr"/>
            <a:r>
              <a:rPr lang="en-US" sz="2000" b="1" i="0" dirty="0">
                <a:solidFill>
                  <a:srgbClr val="3B445B"/>
                </a:solidFill>
                <a:effectLst/>
                <a:latin typeface="Arial" panose="020B0604020202020204" pitchFamily="34" charset="0"/>
                <a:cs typeface="Arial" panose="020B0604020202020204" pitchFamily="34" charset="0"/>
              </a:rPr>
              <a:t>Pump Rental</a:t>
            </a:r>
          </a:p>
          <a:p>
            <a:endParaRPr lang="en-US" sz="1500" b="0" i="0" dirty="0">
              <a:solidFill>
                <a:srgbClr val="3B445B"/>
              </a:solidFill>
              <a:effectLst/>
              <a:latin typeface="Arial" panose="020B0604020202020204" pitchFamily="34" charset="0"/>
              <a:cs typeface="Arial" panose="020B0604020202020204" pitchFamily="34" charset="0"/>
            </a:endParaRPr>
          </a:p>
        </p:txBody>
      </p:sp>
      <p:pic>
        <p:nvPicPr>
          <p:cNvPr id="7" name="Picture 6" descr="A black background with blue letters&#10;&#10;AI-generated content may be incorrect.">
            <a:extLst>
              <a:ext uri="{FF2B5EF4-FFF2-40B4-BE49-F238E27FC236}">
                <a16:creationId xmlns:a16="http://schemas.microsoft.com/office/drawing/2014/main" id="{04CCD0E0-8BBA-9475-E300-27EC0733B1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9947" y="543088"/>
            <a:ext cx="1467204" cy="273476"/>
          </a:xfrm>
          <a:prstGeom prst="rect">
            <a:avLst/>
          </a:prstGeom>
        </p:spPr>
      </p:pic>
    </p:spTree>
    <p:extLst>
      <p:ext uri="{BB962C8B-B14F-4D97-AF65-F5344CB8AC3E}">
        <p14:creationId xmlns:p14="http://schemas.microsoft.com/office/powerpoint/2010/main" val="1809769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0bc49e25-69db-4fbb-9b71-db9196178bcc">E6SEY2UUUCPW-282218652-372880</_dlc_DocId>
    <_dlc_DocIdUrl xmlns="0bc49e25-69db-4fbb-9b71-db9196178bcc">
      <Url>https://atlanticpumps.sharepoint.com/sites/APShare/_layouts/15/DocIdRedir.aspx?ID=E6SEY2UUUCPW-282218652-372880</Url>
      <Description>E6SEY2UUUCPW-282218652-372880</Description>
    </_dlc_DocIdUrl>
    <lcf76f155ced4ddcb4097134ff3c332f xmlns="9c4fddf2-8e80-47d8-bb17-5326c181db47">
      <Terms xmlns="http://schemas.microsoft.com/office/infopath/2007/PartnerControls"/>
    </lcf76f155ced4ddcb4097134ff3c332f>
    <TaxCatchAll xmlns="0bc49e25-69db-4fbb-9b71-db9196178b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8169858FC6E742A61192C2EA1EE51F" ma:contentTypeVersion="508" ma:contentTypeDescription="Create a new document." ma:contentTypeScope="" ma:versionID="88675306c761e82bb0c15899ae2bbb5d">
  <xsd:schema xmlns:xsd="http://www.w3.org/2001/XMLSchema" xmlns:xs="http://www.w3.org/2001/XMLSchema" xmlns:p="http://schemas.microsoft.com/office/2006/metadata/properties" xmlns:ns2="0bc49e25-69db-4fbb-9b71-db9196178bcc" xmlns:ns3="9c4fddf2-8e80-47d8-bb17-5326c181db47" targetNamespace="http://schemas.microsoft.com/office/2006/metadata/properties" ma:root="true" ma:fieldsID="fa3227ba4472520718ffa327d25abeda" ns2:_="" ns3:_="">
    <xsd:import namespace="0bc49e25-69db-4fbb-9b71-db9196178bcc"/>
    <xsd:import namespace="9c4fddf2-8e80-47d8-bb17-5326c181db4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3:MediaServiceLocation"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c49e25-69db-4fbb-9b71-db9196178bc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9447490e-928e-4fd2-89c1-c542606b56a6}" ma:internalName="TaxCatchAll" ma:showField="CatchAllData" ma:web="0bc49e25-69db-4fbb-9b71-db9196178bc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4fddf2-8e80-47d8-bb17-5326c181db4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acfa51b-7729-4130-9476-f60ff39000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3050F72-36F1-4565-9C80-887BDA7BD6B0}">
  <ds:schemaRefs>
    <ds:schemaRef ds:uri="http://schemas.microsoft.com/sharepoint/v3/contenttype/forms"/>
  </ds:schemaRefs>
</ds:datastoreItem>
</file>

<file path=customXml/itemProps2.xml><?xml version="1.0" encoding="utf-8"?>
<ds:datastoreItem xmlns:ds="http://schemas.openxmlformats.org/officeDocument/2006/customXml" ds:itemID="{CDAA12C1-5A51-4466-A69C-3CFB3CB48489}">
  <ds:schemaRefs>
    <ds:schemaRef ds:uri="0bc49e25-69db-4fbb-9b71-db9196178bcc"/>
    <ds:schemaRef ds:uri="9c4fddf2-8e80-47d8-bb17-5326c181db4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A3729A8-8E39-4DB6-96D6-BBDE1893647E}">
  <ds:schemaRefs>
    <ds:schemaRef ds:uri="0bc49e25-69db-4fbb-9b71-db9196178bcc"/>
    <ds:schemaRef ds:uri="9c4fddf2-8e80-47d8-bb17-5326c181db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6CEE674-9314-48FC-90DB-02E1ECFA652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732</TotalTime>
  <Words>471</Words>
  <Application>Microsoft Office PowerPoint</Application>
  <PresentationFormat>Widescreen</PresentationFormat>
  <Paragraphs>93</Paragraphs>
  <Slides>24</Slides>
  <Notes>8</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Rose</dc:creator>
  <cp:lastModifiedBy>Steven Rose</cp:lastModifiedBy>
  <cp:revision>16</cp:revision>
  <dcterms:created xsi:type="dcterms:W3CDTF">2023-09-25T13:57:02Z</dcterms:created>
  <dcterms:modified xsi:type="dcterms:W3CDTF">2025-09-15T07:38:54Z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0x010100A08169858FC6E742A61192C2EA1EE51F</vt:lpwstr>
  </property>
  <property fmtid="{D5CDD505-2E9C-101B-9397-08002B2CF9AE}" pid="3" name="_dlc_DocIdItemGuid">
    <vt:lpwstr>a2aa22ce-33c8-4f50-b37f-bd6b6ab0aeba</vt:lpwstr>
  </property>
  <property fmtid="{D5CDD505-2E9C-101B-9397-08002B2CF9AE}" pid="4" name="MediaServiceImageTags">
    <vt:lpwstr/>
  </property>
</Properties>
</file>